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32"/>
  </p:handoutMasterIdLst>
  <p:sldIdLst>
    <p:sldId id="301" r:id="rId4"/>
    <p:sldId id="303" r:id="rId6"/>
    <p:sldId id="305" r:id="rId7"/>
    <p:sldId id="343" r:id="rId8"/>
    <p:sldId id="344" r:id="rId9"/>
    <p:sldId id="369" r:id="rId10"/>
    <p:sldId id="345" r:id="rId11"/>
    <p:sldId id="368" r:id="rId12"/>
    <p:sldId id="307" r:id="rId13"/>
    <p:sldId id="308" r:id="rId14"/>
    <p:sldId id="318" r:id="rId15"/>
    <p:sldId id="311" r:id="rId16"/>
    <p:sldId id="310" r:id="rId17"/>
    <p:sldId id="312" r:id="rId18"/>
    <p:sldId id="329" r:id="rId19"/>
    <p:sldId id="319" r:id="rId20"/>
    <p:sldId id="331" r:id="rId21"/>
    <p:sldId id="332" r:id="rId22"/>
    <p:sldId id="333" r:id="rId23"/>
    <p:sldId id="335" r:id="rId24"/>
    <p:sldId id="336" r:id="rId25"/>
    <p:sldId id="338" r:id="rId26"/>
    <p:sldId id="314" r:id="rId27"/>
    <p:sldId id="387" r:id="rId28"/>
    <p:sldId id="388" r:id="rId29"/>
    <p:sldId id="389" r:id="rId30"/>
    <p:sldId id="390" r:id="rId31"/>
  </p:sldIdLst>
  <p:sldSz cx="5327650" cy="7559675"/>
  <p:notesSz cx="7099300" cy="10234295"/>
  <p:defaultTextStyle>
    <a:defPPr>
      <a:defRPr lang="zh-CN"/>
    </a:defPPr>
    <a:lvl1pPr algn="l" defTabSz="733425" rtl="0" fontAlgn="base">
      <a:spcBef>
        <a:spcPct val="0"/>
      </a:spcBef>
      <a:spcAft>
        <a:spcPct val="0"/>
      </a:spcAft>
      <a:defRPr sz="1410" kern="1200">
        <a:solidFill>
          <a:schemeClr val="tx1"/>
        </a:solidFill>
        <a:latin typeface="Arial" panose="020B0604020202020204" pitchFamily="34" charset="0"/>
        <a:ea typeface="宋体" panose="02010600030101010101" pitchFamily="2" charset="-122"/>
        <a:cs typeface="+mn-cs"/>
      </a:defRPr>
    </a:lvl1pPr>
    <a:lvl2pPr marL="366395" indent="-43815" algn="l" defTabSz="733425" rtl="0" fontAlgn="base">
      <a:spcBef>
        <a:spcPct val="0"/>
      </a:spcBef>
      <a:spcAft>
        <a:spcPct val="0"/>
      </a:spcAft>
      <a:defRPr sz="1410" kern="1200">
        <a:solidFill>
          <a:schemeClr val="tx1"/>
        </a:solidFill>
        <a:latin typeface="Arial" panose="020B0604020202020204" pitchFamily="34" charset="0"/>
        <a:ea typeface="宋体" panose="02010600030101010101" pitchFamily="2" charset="-122"/>
        <a:cs typeface="+mn-cs"/>
      </a:defRPr>
    </a:lvl2pPr>
    <a:lvl3pPr marL="733425" indent="-88265" algn="l" defTabSz="733425" rtl="0" fontAlgn="base">
      <a:spcBef>
        <a:spcPct val="0"/>
      </a:spcBef>
      <a:spcAft>
        <a:spcPct val="0"/>
      </a:spcAft>
      <a:defRPr sz="1410" kern="1200">
        <a:solidFill>
          <a:schemeClr val="tx1"/>
        </a:solidFill>
        <a:latin typeface="Arial" panose="020B0604020202020204" pitchFamily="34" charset="0"/>
        <a:ea typeface="宋体" panose="02010600030101010101" pitchFamily="2" charset="-122"/>
        <a:cs typeface="+mn-cs"/>
      </a:defRPr>
    </a:lvl3pPr>
    <a:lvl4pPr marL="1101090" indent="-133350" algn="l" defTabSz="733425" rtl="0" fontAlgn="base">
      <a:spcBef>
        <a:spcPct val="0"/>
      </a:spcBef>
      <a:spcAft>
        <a:spcPct val="0"/>
      </a:spcAft>
      <a:defRPr sz="1410" kern="1200">
        <a:solidFill>
          <a:schemeClr val="tx1"/>
        </a:solidFill>
        <a:latin typeface="Arial" panose="020B0604020202020204" pitchFamily="34" charset="0"/>
        <a:ea typeface="宋体" panose="02010600030101010101" pitchFamily="2" charset="-122"/>
        <a:cs typeface="+mn-cs"/>
      </a:defRPr>
    </a:lvl4pPr>
    <a:lvl5pPr marL="1468120" indent="-177800" algn="l" defTabSz="733425" rtl="0" fontAlgn="base">
      <a:spcBef>
        <a:spcPct val="0"/>
      </a:spcBef>
      <a:spcAft>
        <a:spcPct val="0"/>
      </a:spcAft>
      <a:defRPr sz="1410" kern="1200">
        <a:solidFill>
          <a:schemeClr val="tx1"/>
        </a:solidFill>
        <a:latin typeface="Arial" panose="020B0604020202020204" pitchFamily="34" charset="0"/>
        <a:ea typeface="宋体" panose="02010600030101010101" pitchFamily="2" charset="-122"/>
        <a:cs typeface="+mn-cs"/>
      </a:defRPr>
    </a:lvl5pPr>
    <a:lvl6pPr marL="1612900" algn="l" defTabSz="645160" rtl="0" eaLnBrk="1" latinLnBrk="0" hangingPunct="1">
      <a:defRPr sz="1410" kern="1200">
        <a:solidFill>
          <a:schemeClr val="tx1"/>
        </a:solidFill>
        <a:latin typeface="Arial" panose="020B0604020202020204" pitchFamily="34" charset="0"/>
        <a:ea typeface="宋体" panose="02010600030101010101" pitchFamily="2" charset="-122"/>
        <a:cs typeface="+mn-cs"/>
      </a:defRPr>
    </a:lvl6pPr>
    <a:lvl7pPr marL="1935480" algn="l" defTabSz="645160" rtl="0" eaLnBrk="1" latinLnBrk="0" hangingPunct="1">
      <a:defRPr sz="1410" kern="1200">
        <a:solidFill>
          <a:schemeClr val="tx1"/>
        </a:solidFill>
        <a:latin typeface="Arial" panose="020B0604020202020204" pitchFamily="34" charset="0"/>
        <a:ea typeface="宋体" panose="02010600030101010101" pitchFamily="2" charset="-122"/>
        <a:cs typeface="+mn-cs"/>
      </a:defRPr>
    </a:lvl7pPr>
    <a:lvl8pPr marL="2258060" algn="l" defTabSz="645160" rtl="0" eaLnBrk="1" latinLnBrk="0" hangingPunct="1">
      <a:defRPr sz="1410" kern="1200">
        <a:solidFill>
          <a:schemeClr val="tx1"/>
        </a:solidFill>
        <a:latin typeface="Arial" panose="020B0604020202020204" pitchFamily="34" charset="0"/>
        <a:ea typeface="宋体" panose="02010600030101010101" pitchFamily="2" charset="-122"/>
        <a:cs typeface="+mn-cs"/>
      </a:defRPr>
    </a:lvl8pPr>
    <a:lvl9pPr marL="2580640" algn="l" defTabSz="645160" rtl="0" eaLnBrk="1" latinLnBrk="0" hangingPunct="1">
      <a:defRPr sz="1410"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杨卫军"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89" autoAdjust="0"/>
    <p:restoredTop sz="94661" autoAdjust="0"/>
  </p:normalViewPr>
  <p:slideViewPr>
    <p:cSldViewPr>
      <p:cViewPr>
        <p:scale>
          <a:sx n="125" d="100"/>
          <a:sy n="125" d="100"/>
        </p:scale>
        <p:origin x="480" y="536"/>
      </p:cViewPr>
      <p:guideLst>
        <p:guide orient="horz" pos="886"/>
        <p:guide pos="1678"/>
        <p:guide pos="3083"/>
        <p:guide pos="894"/>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p:cViewPr>
        <p:scale>
          <a:sx n="75" d="100"/>
          <a:sy n="75" d="100"/>
        </p:scale>
        <p:origin x="-2670" y="-72"/>
      </p:cViewPr>
      <p:guideLst>
        <p:guide orient="horz" pos="3328"/>
        <p:guide pos="223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7137" cy="512304"/>
          </a:xfrm>
          <a:prstGeom prst="rect">
            <a:avLst/>
          </a:prstGeom>
        </p:spPr>
        <p:txBody>
          <a:bodyPr vert="horz" lIns="94768" tIns="47384" rIns="94768" bIns="47384" rtlCol="0"/>
          <a:lstStyle>
            <a:lvl1pPr algn="l" defTabSz="1078230"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4020506" y="0"/>
            <a:ext cx="3077137" cy="512304"/>
          </a:xfrm>
          <a:prstGeom prst="rect">
            <a:avLst/>
          </a:prstGeom>
        </p:spPr>
        <p:txBody>
          <a:bodyPr vert="horz" lIns="94768" tIns="47384" rIns="94768" bIns="47384" rtlCol="0"/>
          <a:lstStyle>
            <a:lvl1pPr algn="r" defTabSz="1078230" fontAlgn="auto">
              <a:spcBef>
                <a:spcPts val="0"/>
              </a:spcBef>
              <a:spcAft>
                <a:spcPts val="0"/>
              </a:spcAft>
              <a:defRPr sz="1200" smtClean="0">
                <a:latin typeface="+mn-lt"/>
                <a:ea typeface="+mn-ea"/>
              </a:defRPr>
            </a:lvl1pPr>
          </a:lstStyle>
          <a:p>
            <a:pPr>
              <a:defRPr/>
            </a:pPr>
            <a:fld id="{FD8D12DD-4AEA-49EE-A597-AAB1AF3CA2EA}" type="datetimeFigureOut">
              <a:rPr lang="zh-CN" altLang="en-US"/>
            </a:fld>
            <a:endParaRPr lang="zh-CN" altLang="en-US"/>
          </a:p>
        </p:txBody>
      </p:sp>
      <p:sp>
        <p:nvSpPr>
          <p:cNvPr id="4" name="页脚占位符 3"/>
          <p:cNvSpPr>
            <a:spLocks noGrp="1"/>
          </p:cNvSpPr>
          <p:nvPr>
            <p:ph type="ftr" sz="quarter" idx="2"/>
          </p:nvPr>
        </p:nvSpPr>
        <p:spPr>
          <a:xfrm>
            <a:off x="0" y="9720673"/>
            <a:ext cx="3077137" cy="512303"/>
          </a:xfrm>
          <a:prstGeom prst="rect">
            <a:avLst/>
          </a:prstGeom>
        </p:spPr>
        <p:txBody>
          <a:bodyPr vert="horz" lIns="94768" tIns="47384" rIns="94768" bIns="47384" rtlCol="0" anchor="b"/>
          <a:lstStyle>
            <a:lvl1pPr algn="l" defTabSz="1078230"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4020506" y="9720673"/>
            <a:ext cx="3077137" cy="512303"/>
          </a:xfrm>
          <a:prstGeom prst="rect">
            <a:avLst/>
          </a:prstGeom>
        </p:spPr>
        <p:txBody>
          <a:bodyPr vert="horz" lIns="94768" tIns="47384" rIns="94768" bIns="47384" rtlCol="0" anchor="b"/>
          <a:lstStyle>
            <a:lvl1pPr algn="r" defTabSz="1078230" fontAlgn="auto">
              <a:spcBef>
                <a:spcPts val="0"/>
              </a:spcBef>
              <a:spcAft>
                <a:spcPts val="0"/>
              </a:spcAft>
              <a:defRPr sz="1200" smtClean="0">
                <a:latin typeface="+mn-lt"/>
                <a:ea typeface="+mn-ea"/>
              </a:defRPr>
            </a:lvl1pPr>
          </a:lstStyle>
          <a:p>
            <a:pPr>
              <a:defRPr/>
            </a:pPr>
            <a:fld id="{D5811715-1097-45F3-BCF0-4CF24E273603}" type="slidenum">
              <a:rPr lang="zh-CN" altLang="en-US"/>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7137" cy="512304"/>
          </a:xfrm>
          <a:prstGeom prst="rect">
            <a:avLst/>
          </a:prstGeom>
        </p:spPr>
        <p:txBody>
          <a:bodyPr vert="horz" lIns="94768" tIns="47384" rIns="94768" bIns="47384" rtlCol="0"/>
          <a:lstStyle>
            <a:lvl1pPr algn="l" defTabSz="1078230"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4020506" y="0"/>
            <a:ext cx="3077137" cy="512304"/>
          </a:xfrm>
          <a:prstGeom prst="rect">
            <a:avLst/>
          </a:prstGeom>
        </p:spPr>
        <p:txBody>
          <a:bodyPr vert="horz" lIns="94768" tIns="47384" rIns="94768" bIns="47384" rtlCol="0"/>
          <a:lstStyle>
            <a:lvl1pPr algn="r" defTabSz="1078230" fontAlgn="auto">
              <a:spcBef>
                <a:spcPts val="0"/>
              </a:spcBef>
              <a:spcAft>
                <a:spcPts val="0"/>
              </a:spcAft>
              <a:defRPr sz="1200" smtClean="0">
                <a:latin typeface="+mn-lt"/>
                <a:ea typeface="+mn-ea"/>
              </a:defRPr>
            </a:lvl1pPr>
          </a:lstStyle>
          <a:p>
            <a:pPr>
              <a:defRPr/>
            </a:pPr>
            <a:fld id="{722C6462-93EA-46C7-B518-C0224C457422}" type="datetimeFigureOut">
              <a:rPr lang="zh-CN" altLang="en-US"/>
            </a:fld>
            <a:endParaRPr lang="zh-CN" altLang="en-US"/>
          </a:p>
        </p:txBody>
      </p:sp>
      <p:sp>
        <p:nvSpPr>
          <p:cNvPr id="4" name="幻灯片图像占位符 3"/>
          <p:cNvSpPr>
            <a:spLocks noGrp="1" noRot="1" noChangeAspect="1"/>
          </p:cNvSpPr>
          <p:nvPr>
            <p:ph type="sldImg" idx="2"/>
          </p:nvPr>
        </p:nvSpPr>
        <p:spPr>
          <a:xfrm>
            <a:off x="2197100" y="768350"/>
            <a:ext cx="2705100" cy="3836988"/>
          </a:xfrm>
          <a:prstGeom prst="rect">
            <a:avLst/>
          </a:prstGeom>
          <a:noFill/>
          <a:ln w="12700">
            <a:solidFill>
              <a:prstClr val="black"/>
            </a:solidFill>
          </a:ln>
        </p:spPr>
        <p:txBody>
          <a:bodyPr vert="horz" lIns="94768" tIns="47384" rIns="94768" bIns="47384" rtlCol="0" anchor="ctr"/>
          <a:lstStyle/>
          <a:p>
            <a:pPr lvl="0"/>
            <a:endParaRPr lang="zh-CN" altLang="en-US" noProof="0"/>
          </a:p>
        </p:txBody>
      </p:sp>
      <p:sp>
        <p:nvSpPr>
          <p:cNvPr id="5" name="备注占位符 4"/>
          <p:cNvSpPr>
            <a:spLocks noGrp="1"/>
          </p:cNvSpPr>
          <p:nvPr>
            <p:ph type="body" sz="quarter" idx="3"/>
          </p:nvPr>
        </p:nvSpPr>
        <p:spPr>
          <a:xfrm>
            <a:off x="709599" y="4861155"/>
            <a:ext cx="5680103" cy="4605821"/>
          </a:xfrm>
          <a:prstGeom prst="rect">
            <a:avLst/>
          </a:prstGeom>
        </p:spPr>
        <p:txBody>
          <a:bodyPr vert="horz" lIns="94768" tIns="47384" rIns="94768" bIns="47384" rtlCol="0">
            <a:normAutofit/>
          </a:bodyPr>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9720673"/>
            <a:ext cx="3077137" cy="512303"/>
          </a:xfrm>
          <a:prstGeom prst="rect">
            <a:avLst/>
          </a:prstGeom>
        </p:spPr>
        <p:txBody>
          <a:bodyPr vert="horz" lIns="94768" tIns="47384" rIns="94768" bIns="47384" rtlCol="0" anchor="b"/>
          <a:lstStyle>
            <a:lvl1pPr algn="l" defTabSz="1078230"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4020506" y="9720673"/>
            <a:ext cx="3077137" cy="512303"/>
          </a:xfrm>
          <a:prstGeom prst="rect">
            <a:avLst/>
          </a:prstGeom>
        </p:spPr>
        <p:txBody>
          <a:bodyPr vert="horz" lIns="94768" tIns="47384" rIns="94768" bIns="47384" rtlCol="0" anchor="b"/>
          <a:lstStyle>
            <a:lvl1pPr algn="r" defTabSz="1078230" fontAlgn="auto">
              <a:spcBef>
                <a:spcPts val="0"/>
              </a:spcBef>
              <a:spcAft>
                <a:spcPts val="0"/>
              </a:spcAft>
              <a:defRPr sz="1200" smtClean="0">
                <a:latin typeface="+mn-lt"/>
                <a:ea typeface="+mn-ea"/>
              </a:defRPr>
            </a:lvl1pPr>
          </a:lstStyle>
          <a:p>
            <a:pPr>
              <a:defRPr/>
            </a:pPr>
            <a:fld id="{1ACEED4F-D9D5-4F47-BFD7-259ED4559890}" type="slidenum">
              <a:rPr lang="zh-CN" altLang="en-US"/>
            </a:fld>
            <a:endParaRPr lang="zh-CN" altLang="en-US"/>
          </a:p>
        </p:txBody>
      </p:sp>
    </p:spTree>
  </p:cSld>
  <p:clrMap bg1="lt1" tx1="dk1" bg2="lt2" tx2="dk2" accent1="accent1" accent2="accent2" accent3="accent3" accent4="accent4" accent5="accent5" accent6="accent6" hlink="hlink" folHlink="folHlink"/>
  <p:hf hdr="0" ftr="0" dt="0"/>
  <p:notesStyle>
    <a:lvl1pPr algn="l" defTabSz="733425" rtl="0" fontAlgn="base">
      <a:spcBef>
        <a:spcPct val="30000"/>
      </a:spcBef>
      <a:spcAft>
        <a:spcPct val="0"/>
      </a:spcAft>
      <a:defRPr sz="990" kern="1200">
        <a:solidFill>
          <a:schemeClr val="tx1"/>
        </a:solidFill>
        <a:latin typeface="+mn-lt"/>
        <a:ea typeface="+mn-ea"/>
        <a:cs typeface="+mn-cs"/>
      </a:defRPr>
    </a:lvl1pPr>
    <a:lvl2pPr marL="366395" algn="l" defTabSz="733425" rtl="0" fontAlgn="base">
      <a:spcBef>
        <a:spcPct val="30000"/>
      </a:spcBef>
      <a:spcAft>
        <a:spcPct val="0"/>
      </a:spcAft>
      <a:defRPr sz="990" kern="1200">
        <a:solidFill>
          <a:schemeClr val="tx1"/>
        </a:solidFill>
        <a:latin typeface="+mn-lt"/>
        <a:ea typeface="+mn-ea"/>
        <a:cs typeface="+mn-cs"/>
      </a:defRPr>
    </a:lvl2pPr>
    <a:lvl3pPr marL="733425" algn="l" defTabSz="733425" rtl="0" fontAlgn="base">
      <a:spcBef>
        <a:spcPct val="30000"/>
      </a:spcBef>
      <a:spcAft>
        <a:spcPct val="0"/>
      </a:spcAft>
      <a:defRPr sz="990" kern="1200">
        <a:solidFill>
          <a:schemeClr val="tx1"/>
        </a:solidFill>
        <a:latin typeface="+mn-lt"/>
        <a:ea typeface="+mn-ea"/>
        <a:cs typeface="+mn-cs"/>
      </a:defRPr>
    </a:lvl3pPr>
    <a:lvl4pPr marL="1101090" algn="l" defTabSz="733425" rtl="0" fontAlgn="base">
      <a:spcBef>
        <a:spcPct val="30000"/>
      </a:spcBef>
      <a:spcAft>
        <a:spcPct val="0"/>
      </a:spcAft>
      <a:defRPr sz="990" kern="1200">
        <a:solidFill>
          <a:schemeClr val="tx1"/>
        </a:solidFill>
        <a:latin typeface="+mn-lt"/>
        <a:ea typeface="+mn-ea"/>
        <a:cs typeface="+mn-cs"/>
      </a:defRPr>
    </a:lvl4pPr>
    <a:lvl5pPr marL="1468120" algn="l" defTabSz="733425" rtl="0" fontAlgn="base">
      <a:spcBef>
        <a:spcPct val="30000"/>
      </a:spcBef>
      <a:spcAft>
        <a:spcPct val="0"/>
      </a:spcAft>
      <a:defRPr sz="990" kern="1200">
        <a:solidFill>
          <a:schemeClr val="tx1"/>
        </a:solidFill>
        <a:latin typeface="+mn-lt"/>
        <a:ea typeface="+mn-ea"/>
        <a:cs typeface="+mn-cs"/>
      </a:defRPr>
    </a:lvl5pPr>
    <a:lvl6pPr marL="1835150" algn="l" defTabSz="734060" rtl="0" eaLnBrk="1" latinLnBrk="0" hangingPunct="1">
      <a:defRPr sz="990" kern="1200">
        <a:solidFill>
          <a:schemeClr val="tx1"/>
        </a:solidFill>
        <a:latin typeface="+mn-lt"/>
        <a:ea typeface="+mn-ea"/>
        <a:cs typeface="+mn-cs"/>
      </a:defRPr>
    </a:lvl6pPr>
    <a:lvl7pPr marL="2202815" algn="l" defTabSz="734060" rtl="0" eaLnBrk="1" latinLnBrk="0" hangingPunct="1">
      <a:defRPr sz="990" kern="1200">
        <a:solidFill>
          <a:schemeClr val="tx1"/>
        </a:solidFill>
        <a:latin typeface="+mn-lt"/>
        <a:ea typeface="+mn-ea"/>
        <a:cs typeface="+mn-cs"/>
      </a:defRPr>
    </a:lvl7pPr>
    <a:lvl8pPr marL="2569845" algn="l" defTabSz="734060" rtl="0" eaLnBrk="1" latinLnBrk="0" hangingPunct="1">
      <a:defRPr sz="990" kern="1200">
        <a:solidFill>
          <a:schemeClr val="tx1"/>
        </a:solidFill>
        <a:latin typeface="+mn-lt"/>
        <a:ea typeface="+mn-ea"/>
        <a:cs typeface="+mn-cs"/>
      </a:defRPr>
    </a:lvl8pPr>
    <a:lvl9pPr marL="2936875" algn="l" defTabSz="734060" rtl="0" eaLnBrk="1" latinLnBrk="0" hangingPunct="1">
      <a:defRPr sz="99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xfrm>
            <a:off x="2197100" y="768350"/>
            <a:ext cx="2705100" cy="3836988"/>
          </a:xfrm>
          <a:noFill/>
          <a:ln>
            <a:solidFill>
              <a:srgbClr val="000000"/>
            </a:solidFill>
            <a:miter lim="800000"/>
          </a:ln>
        </p:spPr>
      </p:sp>
      <p:sp>
        <p:nvSpPr>
          <p:cNvPr id="45059"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2" name="Picture 3" descr="C:\Users\ghy2015-015\Desktop\0000000000.jpg"/>
          <p:cNvPicPr>
            <a:picLocks noChangeAspect="1" noChangeArrowheads="1"/>
          </p:cNvPicPr>
          <p:nvPr userDrawn="1"/>
        </p:nvPicPr>
        <p:blipFill>
          <a:blip r:embed="rId2" cstate="print"/>
          <a:srcRect/>
          <a:stretch>
            <a:fillRect/>
          </a:stretch>
        </p:blipFill>
        <p:spPr bwMode="auto">
          <a:xfrm>
            <a:off x="0" y="2243"/>
            <a:ext cx="5326532" cy="7554067"/>
          </a:xfrm>
          <a:prstGeom prst="rect">
            <a:avLst/>
          </a:prstGeom>
          <a:noFill/>
          <a:ln w="9525">
            <a:noFill/>
            <a:miter lim="800000"/>
            <a:headEnd/>
            <a:tailEnd/>
          </a:ln>
        </p:spPr>
      </p:pic>
      <p:pic>
        <p:nvPicPr>
          <p:cNvPr id="3" name="Picture 3" descr="C:\Users\ghy2015-015\Desktop\0000000000.jpg"/>
          <p:cNvPicPr>
            <a:picLocks noChangeAspect="1" noChangeArrowheads="1"/>
          </p:cNvPicPr>
          <p:nvPr userDrawn="1"/>
        </p:nvPicPr>
        <p:blipFill>
          <a:blip r:embed="rId2" cstate="print"/>
          <a:srcRect l="17526" t="72150" r="29153" b="24483"/>
          <a:stretch>
            <a:fillRect/>
          </a:stretch>
        </p:blipFill>
        <p:spPr bwMode="auto">
          <a:xfrm>
            <a:off x="939187" y="5764238"/>
            <a:ext cx="2839922" cy="253447"/>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399574" y="1237197"/>
            <a:ext cx="4528503" cy="2631887"/>
          </a:xfrm>
        </p:spPr>
        <p:txBody>
          <a:bodyPr anchor="b"/>
          <a:lstStyle>
            <a:lvl1pPr algn="ctr">
              <a:defRPr sz="3495"/>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665956" y="3970580"/>
            <a:ext cx="3995738" cy="1825171"/>
          </a:xfrm>
        </p:spPr>
        <p:txBody>
          <a:bodyPr/>
          <a:lstStyle>
            <a:lvl1pPr marL="0" indent="0" algn="ctr">
              <a:buNone/>
              <a:defRPr sz="1400"/>
            </a:lvl1pPr>
            <a:lvl2pPr marL="266065" indent="0" algn="ctr">
              <a:buNone/>
              <a:defRPr sz="1165"/>
            </a:lvl2pPr>
            <a:lvl3pPr marL="532765" indent="0" algn="ctr">
              <a:buNone/>
              <a:defRPr sz="1050"/>
            </a:lvl3pPr>
            <a:lvl4pPr marL="798830" indent="0" algn="ctr">
              <a:buNone/>
              <a:defRPr sz="930"/>
            </a:lvl4pPr>
            <a:lvl5pPr marL="1065530" indent="0" algn="ctr">
              <a:buNone/>
              <a:defRPr sz="930"/>
            </a:lvl5pPr>
            <a:lvl6pPr marL="1331595" indent="0" algn="ctr">
              <a:buNone/>
              <a:defRPr sz="930"/>
            </a:lvl6pPr>
            <a:lvl7pPr marL="1598295" indent="0" algn="ctr">
              <a:buNone/>
              <a:defRPr sz="930"/>
            </a:lvl7pPr>
            <a:lvl8pPr marL="1864360" indent="0" algn="ctr">
              <a:buNone/>
              <a:defRPr sz="930"/>
            </a:lvl8pPr>
            <a:lvl9pPr marL="2131060" indent="0" algn="ctr">
              <a:buNone/>
              <a:defRPr sz="93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363501" y="1884671"/>
            <a:ext cx="4595098" cy="3144614"/>
          </a:xfrm>
        </p:spPr>
        <p:txBody>
          <a:bodyPr anchor="b"/>
          <a:lstStyle>
            <a:lvl1pPr>
              <a:defRPr sz="3495"/>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363501" y="5059035"/>
            <a:ext cx="4595098" cy="1653678"/>
          </a:xfrm>
        </p:spPr>
        <p:txBody>
          <a:bodyPr/>
          <a:lstStyle>
            <a:lvl1pPr marL="0" indent="0">
              <a:buNone/>
              <a:defRPr sz="1400">
                <a:solidFill>
                  <a:schemeClr val="tx1"/>
                </a:solidFill>
              </a:defRPr>
            </a:lvl1pPr>
            <a:lvl2pPr marL="266065" indent="0">
              <a:buNone/>
              <a:defRPr sz="1165">
                <a:solidFill>
                  <a:schemeClr val="tx1">
                    <a:tint val="75000"/>
                  </a:schemeClr>
                </a:solidFill>
              </a:defRPr>
            </a:lvl2pPr>
            <a:lvl3pPr marL="532765" indent="0">
              <a:buNone/>
              <a:defRPr sz="1050">
                <a:solidFill>
                  <a:schemeClr val="tx1">
                    <a:tint val="75000"/>
                  </a:schemeClr>
                </a:solidFill>
              </a:defRPr>
            </a:lvl3pPr>
            <a:lvl4pPr marL="798830" indent="0">
              <a:buNone/>
              <a:defRPr sz="930">
                <a:solidFill>
                  <a:schemeClr val="tx1">
                    <a:tint val="75000"/>
                  </a:schemeClr>
                </a:solidFill>
              </a:defRPr>
            </a:lvl4pPr>
            <a:lvl5pPr marL="1065530" indent="0">
              <a:buNone/>
              <a:defRPr sz="930">
                <a:solidFill>
                  <a:schemeClr val="tx1">
                    <a:tint val="75000"/>
                  </a:schemeClr>
                </a:solidFill>
              </a:defRPr>
            </a:lvl5pPr>
            <a:lvl6pPr marL="1331595" indent="0">
              <a:buNone/>
              <a:defRPr sz="930">
                <a:solidFill>
                  <a:schemeClr val="tx1">
                    <a:tint val="75000"/>
                  </a:schemeClr>
                </a:solidFill>
              </a:defRPr>
            </a:lvl6pPr>
            <a:lvl7pPr marL="1598295" indent="0">
              <a:buNone/>
              <a:defRPr sz="930">
                <a:solidFill>
                  <a:schemeClr val="tx1">
                    <a:tint val="75000"/>
                  </a:schemeClr>
                </a:solidFill>
              </a:defRPr>
            </a:lvl7pPr>
            <a:lvl8pPr marL="1864360" indent="0">
              <a:buNone/>
              <a:defRPr sz="930">
                <a:solidFill>
                  <a:schemeClr val="tx1">
                    <a:tint val="75000"/>
                  </a:schemeClr>
                </a:solidFill>
              </a:defRPr>
            </a:lvl8pPr>
            <a:lvl9pPr marL="2131060" indent="0">
              <a:buNone/>
              <a:defRPr sz="93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366276" y="2012414"/>
            <a:ext cx="2264251" cy="479654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2697123" y="2012414"/>
            <a:ext cx="2264251" cy="479654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366970" y="402484"/>
            <a:ext cx="4595098" cy="1461188"/>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366971" y="1853171"/>
            <a:ext cx="2253845" cy="908210"/>
          </a:xfrm>
        </p:spPr>
        <p:txBody>
          <a:bodyPr anchor="b"/>
          <a:lstStyle>
            <a:lvl1pPr marL="0" indent="0">
              <a:buNone/>
              <a:defRPr sz="1400" b="1"/>
            </a:lvl1pPr>
            <a:lvl2pPr marL="266065" indent="0">
              <a:buNone/>
              <a:defRPr sz="1165" b="1"/>
            </a:lvl2pPr>
            <a:lvl3pPr marL="532765" indent="0">
              <a:buNone/>
              <a:defRPr sz="1050" b="1"/>
            </a:lvl3pPr>
            <a:lvl4pPr marL="798830" indent="0">
              <a:buNone/>
              <a:defRPr sz="930" b="1"/>
            </a:lvl4pPr>
            <a:lvl5pPr marL="1065530" indent="0">
              <a:buNone/>
              <a:defRPr sz="930" b="1"/>
            </a:lvl5pPr>
            <a:lvl6pPr marL="1331595" indent="0">
              <a:buNone/>
              <a:defRPr sz="930" b="1"/>
            </a:lvl6pPr>
            <a:lvl7pPr marL="1598295" indent="0">
              <a:buNone/>
              <a:defRPr sz="930" b="1"/>
            </a:lvl7pPr>
            <a:lvl8pPr marL="1864360" indent="0">
              <a:buNone/>
              <a:defRPr sz="930" b="1"/>
            </a:lvl8pPr>
            <a:lvl9pPr marL="2131060" indent="0">
              <a:buNone/>
              <a:defRPr sz="93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366971" y="2761381"/>
            <a:ext cx="2253845" cy="406157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2697123" y="1853171"/>
            <a:ext cx="2264945" cy="908210"/>
          </a:xfrm>
        </p:spPr>
        <p:txBody>
          <a:bodyPr anchor="b"/>
          <a:lstStyle>
            <a:lvl1pPr marL="0" indent="0">
              <a:buNone/>
              <a:defRPr sz="1400" b="1"/>
            </a:lvl1pPr>
            <a:lvl2pPr marL="266065" indent="0">
              <a:buNone/>
              <a:defRPr sz="1165" b="1"/>
            </a:lvl2pPr>
            <a:lvl3pPr marL="532765" indent="0">
              <a:buNone/>
              <a:defRPr sz="1050" b="1"/>
            </a:lvl3pPr>
            <a:lvl4pPr marL="798830" indent="0">
              <a:buNone/>
              <a:defRPr sz="930" b="1"/>
            </a:lvl4pPr>
            <a:lvl5pPr marL="1065530" indent="0">
              <a:buNone/>
              <a:defRPr sz="930" b="1"/>
            </a:lvl5pPr>
            <a:lvl6pPr marL="1331595" indent="0">
              <a:buNone/>
              <a:defRPr sz="930" b="1"/>
            </a:lvl6pPr>
            <a:lvl7pPr marL="1598295" indent="0">
              <a:buNone/>
              <a:defRPr sz="930" b="1"/>
            </a:lvl7pPr>
            <a:lvl8pPr marL="1864360" indent="0">
              <a:buNone/>
              <a:defRPr sz="930" b="1"/>
            </a:lvl8pPr>
            <a:lvl9pPr marL="2131060" indent="0">
              <a:buNone/>
              <a:defRPr sz="93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2697123" y="2761381"/>
            <a:ext cx="2264945" cy="406157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366970" y="503978"/>
            <a:ext cx="1718306" cy="1763924"/>
          </a:xfrm>
        </p:spPr>
        <p:txBody>
          <a:bodyPr anchor="b"/>
          <a:lstStyle>
            <a:lvl1pPr>
              <a:defRPr sz="1865"/>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2264945" y="1088455"/>
            <a:ext cx="2697123" cy="5372269"/>
          </a:xfrm>
        </p:spPr>
        <p:txBody>
          <a:bodyPr/>
          <a:lstStyle>
            <a:lvl1pPr>
              <a:defRPr sz="1865"/>
            </a:lvl1pPr>
            <a:lvl2pPr>
              <a:defRPr sz="1630"/>
            </a:lvl2pPr>
            <a:lvl3pPr>
              <a:defRPr sz="1400"/>
            </a:lvl3pPr>
            <a:lvl4pPr>
              <a:defRPr sz="1165"/>
            </a:lvl4pPr>
            <a:lvl5pPr>
              <a:defRPr sz="1165"/>
            </a:lvl5pPr>
            <a:lvl6pPr>
              <a:defRPr sz="1165"/>
            </a:lvl6pPr>
            <a:lvl7pPr>
              <a:defRPr sz="1165"/>
            </a:lvl7pPr>
            <a:lvl8pPr>
              <a:defRPr sz="1165"/>
            </a:lvl8pPr>
            <a:lvl9pPr>
              <a:defRPr sz="1165"/>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366970" y="2267902"/>
            <a:ext cx="1718306" cy="4201570"/>
          </a:xfrm>
        </p:spPr>
        <p:txBody>
          <a:bodyPr/>
          <a:lstStyle>
            <a:lvl1pPr marL="0" indent="0">
              <a:buNone/>
              <a:defRPr sz="930"/>
            </a:lvl1pPr>
            <a:lvl2pPr marL="266065" indent="0">
              <a:buNone/>
              <a:defRPr sz="815"/>
            </a:lvl2pPr>
            <a:lvl3pPr marL="532765" indent="0">
              <a:buNone/>
              <a:defRPr sz="700"/>
            </a:lvl3pPr>
            <a:lvl4pPr marL="798830" indent="0">
              <a:buNone/>
              <a:defRPr sz="585"/>
            </a:lvl4pPr>
            <a:lvl5pPr marL="1065530" indent="0">
              <a:buNone/>
              <a:defRPr sz="585"/>
            </a:lvl5pPr>
            <a:lvl6pPr marL="1331595" indent="0">
              <a:buNone/>
              <a:defRPr sz="585"/>
            </a:lvl6pPr>
            <a:lvl7pPr marL="1598295" indent="0">
              <a:buNone/>
              <a:defRPr sz="585"/>
            </a:lvl7pPr>
            <a:lvl8pPr marL="1864360" indent="0">
              <a:buNone/>
              <a:defRPr sz="585"/>
            </a:lvl8pPr>
            <a:lvl9pPr marL="2131060" indent="0">
              <a:buNone/>
              <a:defRPr sz="585"/>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Picture 4" descr="C:\Users\ghy2015-015\Desktop\6444809_111409255184_2.jpg"/>
          <p:cNvPicPr>
            <a:picLocks noChangeAspect="1" noChangeArrowheads="1"/>
          </p:cNvPicPr>
          <p:nvPr userDrawn="1"/>
        </p:nvPicPr>
        <p:blipFill>
          <a:blip r:embed="rId2" cstate="print">
            <a:clrChange>
              <a:clrFrom>
                <a:srgbClr val="FFFFFF"/>
              </a:clrFrom>
              <a:clrTo>
                <a:srgbClr val="FFFFFF">
                  <a:alpha val="0"/>
                </a:srgbClr>
              </a:clrTo>
            </a:clrChange>
          </a:blip>
          <a:srcRect l="74568" t="33028" r="15947" b="59360"/>
          <a:stretch>
            <a:fillRect/>
          </a:stretch>
        </p:blipFill>
        <p:spPr bwMode="auto">
          <a:xfrm>
            <a:off x="229207" y="66166"/>
            <a:ext cx="557921" cy="611188"/>
          </a:xfrm>
          <a:prstGeom prst="rect">
            <a:avLst/>
          </a:prstGeom>
          <a:noFill/>
          <a:ln w="9525">
            <a:noFill/>
            <a:miter lim="800000"/>
            <a:headEnd/>
            <a:tailEnd/>
          </a:ln>
        </p:spPr>
      </p:pic>
      <p:grpSp>
        <p:nvGrpSpPr>
          <p:cNvPr id="3" name="组合 8"/>
          <p:cNvGrpSpPr/>
          <p:nvPr userDrawn="1"/>
        </p:nvGrpSpPr>
        <p:grpSpPr bwMode="auto">
          <a:xfrm>
            <a:off x="950368" y="226532"/>
            <a:ext cx="2778428" cy="515369"/>
            <a:chOff x="2124" y="544"/>
            <a:chExt cx="4743" cy="1151"/>
          </a:xfrm>
        </p:grpSpPr>
        <p:sp>
          <p:nvSpPr>
            <p:cNvPr id="4" name="矩形 9"/>
            <p:cNvSpPr/>
            <p:nvPr userDrawn="1"/>
          </p:nvSpPr>
          <p:spPr>
            <a:xfrm>
              <a:off x="2441" y="714"/>
              <a:ext cx="4426" cy="981"/>
            </a:xfrm>
            <a:prstGeom prst="rect">
              <a:avLst/>
            </a:prstGeom>
          </p:spPr>
          <p:txBody>
            <a:bodyPr>
              <a:spAutoFit/>
            </a:bodyPr>
            <a:lstStyle/>
            <a:p>
              <a:pPr defTabSz="643890" fontAlgn="auto">
                <a:spcBef>
                  <a:spcPts val="0"/>
                </a:spcBef>
                <a:spcAft>
                  <a:spcPts val="0"/>
                </a:spcAft>
                <a:defRPr/>
              </a:pPr>
              <a:r>
                <a:rPr lang="zh-CN" altLang="en-US" sz="1125" b="1" kern="0" dirty="0">
                  <a:solidFill>
                    <a:sysClr val="windowText" lastClr="000000">
                      <a:lumMod val="65000"/>
                      <a:lumOff val="35000"/>
                    </a:sysClr>
                  </a:solidFill>
                  <a:latin typeface="微软雅黑" panose="020B0503020204020204" pitchFamily="34" charset="-122"/>
                  <a:ea typeface="微软雅黑" panose="020B0503020204020204" pitchFamily="34" charset="-122"/>
                </a:rPr>
                <a:t>福州市“多规合一”信息联动管理平台</a:t>
              </a:r>
              <a:endParaRPr lang="zh-CN" altLang="en-US" sz="1125"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cxnSp>
          <p:nvCxnSpPr>
            <p:cNvPr id="5" name="直接连接符 10"/>
            <p:cNvCxnSpPr>
              <a:cxnSpLocks noChangeShapeType="1"/>
            </p:cNvCxnSpPr>
            <p:nvPr/>
          </p:nvCxnSpPr>
          <p:spPr bwMode="auto">
            <a:xfrm>
              <a:off x="2124" y="544"/>
              <a:ext cx="0" cy="948"/>
            </a:xfrm>
            <a:prstGeom prst="line">
              <a:avLst/>
            </a:prstGeom>
            <a:noFill/>
            <a:ln w="38100" algn="ctr">
              <a:solidFill>
                <a:srgbClr val="595959"/>
              </a:solidFill>
              <a:round/>
            </a:ln>
          </p:spPr>
        </p:cxnSp>
      </p:grpSp>
      <p:sp>
        <p:nvSpPr>
          <p:cNvPr id="6" name="圆角矩形 11"/>
          <p:cNvSpPr/>
          <p:nvPr userDrawn="1"/>
        </p:nvSpPr>
        <p:spPr>
          <a:xfrm>
            <a:off x="498664" y="1185370"/>
            <a:ext cx="903408" cy="559602"/>
          </a:xfrm>
          <a:prstGeom prst="roundRect">
            <a:avLst>
              <a:gd name="adj" fmla="val 13953"/>
            </a:avLst>
          </a:prstGeom>
          <a:solidFill>
            <a:sysClr val="window" lastClr="FFFFFF">
              <a:lumMod val="85000"/>
            </a:sysClr>
          </a:solidFill>
          <a:ln w="25400" cap="flat" cmpd="sng" algn="ctr">
            <a:noFill/>
            <a:prstDash val="solid"/>
          </a:ln>
          <a:effectLst/>
        </p:spPr>
        <p:txBody>
          <a:bodyPr anchor="ctr"/>
          <a:lstStyle/>
          <a:p>
            <a:pPr algn="ctr" defTabSz="643890" fontAlgn="auto">
              <a:spcBef>
                <a:spcPts val="0"/>
              </a:spcBef>
              <a:spcAft>
                <a:spcPts val="0"/>
              </a:spcAft>
              <a:defRPr/>
            </a:pPr>
            <a:endParaRPr lang="zh-CN" altLang="en-US" sz="1270" kern="0">
              <a:solidFill>
                <a:sysClr val="window" lastClr="FFFFFF"/>
              </a:solidFill>
              <a:latin typeface="Calibri" panose="020F0502020204030204"/>
              <a:ea typeface="宋体" panose="02010600030101010101" pitchFamily="2" charset="-122"/>
            </a:endParaRPr>
          </a:p>
        </p:txBody>
      </p:sp>
      <p:sp>
        <p:nvSpPr>
          <p:cNvPr id="7" name="对角圆角矩形 12"/>
          <p:cNvSpPr/>
          <p:nvPr userDrawn="1"/>
        </p:nvSpPr>
        <p:spPr>
          <a:xfrm>
            <a:off x="990618" y="1185370"/>
            <a:ext cx="1623452" cy="553995"/>
          </a:xfrm>
          <a:prstGeom prst="round2DiagRect">
            <a:avLst>
              <a:gd name="adj1" fmla="val 20873"/>
              <a:gd name="adj2" fmla="val 0"/>
            </a:avLst>
          </a:prstGeom>
          <a:solidFill>
            <a:srgbClr val="00B0F0"/>
          </a:solidFill>
          <a:ln w="25400" cap="flat" cmpd="sng" algn="ctr">
            <a:noFill/>
            <a:prstDash val="solid"/>
          </a:ln>
          <a:effectLst/>
        </p:spPr>
        <p:txBody>
          <a:bodyPr anchor="ctr"/>
          <a:lstStyle/>
          <a:p>
            <a:pPr algn="ctr" defTabSz="643890" fontAlgn="auto">
              <a:spcBef>
                <a:spcPts val="0"/>
              </a:spcBef>
              <a:spcAft>
                <a:spcPts val="0"/>
              </a:spcAft>
              <a:defRPr/>
            </a:pPr>
            <a:endParaRPr lang="zh-CN" altLang="en-US" sz="1270" kern="0">
              <a:solidFill>
                <a:sysClr val="window" lastClr="FFFFFF"/>
              </a:solidFill>
              <a:latin typeface="Calibri" panose="020F0502020204030204"/>
              <a:ea typeface="宋体" panose="02010600030101010101" pitchFamily="2" charset="-122"/>
            </a:endParaRPr>
          </a:p>
        </p:txBody>
      </p:sp>
      <p:sp>
        <p:nvSpPr>
          <p:cNvPr id="8" name="矩形 14"/>
          <p:cNvSpPr/>
          <p:nvPr userDrawn="1"/>
        </p:nvSpPr>
        <p:spPr>
          <a:xfrm>
            <a:off x="1091246" y="1287421"/>
            <a:ext cx="1471557" cy="346890"/>
          </a:xfrm>
          <a:prstGeom prst="rect">
            <a:avLst/>
          </a:prstGeom>
        </p:spPr>
        <p:txBody>
          <a:bodyPr wrap="none" lIns="0" tIns="0" rIns="0" bIns="0">
            <a:spAutoFit/>
          </a:bodyPr>
          <a:lstStyle/>
          <a:p>
            <a:pPr defTabSz="732790" fontAlgn="auto">
              <a:spcBef>
                <a:spcPts val="0"/>
              </a:spcBef>
              <a:spcAft>
                <a:spcPts val="0"/>
              </a:spcAft>
              <a:defRPr/>
            </a:pPr>
            <a:r>
              <a:rPr lang="en-US" altLang="zh-CN" sz="2255"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endParaRPr lang="zh-CN" altLang="en-US" sz="2255"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366970" y="503978"/>
            <a:ext cx="1718306" cy="1763924"/>
          </a:xfrm>
        </p:spPr>
        <p:txBody>
          <a:bodyPr anchor="b"/>
          <a:lstStyle>
            <a:lvl1pPr>
              <a:defRPr sz="186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264945" y="1088455"/>
            <a:ext cx="2697123" cy="5372269"/>
          </a:xfrm>
        </p:spPr>
        <p:txBody>
          <a:bodyPr anchor="t"/>
          <a:lstStyle>
            <a:lvl1pPr marL="0" indent="0">
              <a:buNone/>
              <a:defRPr sz="1865"/>
            </a:lvl1pPr>
            <a:lvl2pPr marL="266065" indent="0">
              <a:buNone/>
              <a:defRPr sz="1630"/>
            </a:lvl2pPr>
            <a:lvl3pPr marL="532765" indent="0">
              <a:buNone/>
              <a:defRPr sz="1400"/>
            </a:lvl3pPr>
            <a:lvl4pPr marL="798830" indent="0">
              <a:buNone/>
              <a:defRPr sz="1165"/>
            </a:lvl4pPr>
            <a:lvl5pPr marL="1065530" indent="0">
              <a:buNone/>
              <a:defRPr sz="1165"/>
            </a:lvl5pPr>
            <a:lvl6pPr marL="1331595" indent="0">
              <a:buNone/>
              <a:defRPr sz="1165"/>
            </a:lvl6pPr>
            <a:lvl7pPr marL="1598295" indent="0">
              <a:buNone/>
              <a:defRPr sz="1165"/>
            </a:lvl7pPr>
            <a:lvl8pPr marL="1864360" indent="0">
              <a:buNone/>
              <a:defRPr sz="1165"/>
            </a:lvl8pPr>
            <a:lvl9pPr marL="2131060" indent="0">
              <a:buNone/>
              <a:defRPr sz="1165"/>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366970" y="2267902"/>
            <a:ext cx="1718306" cy="4201570"/>
          </a:xfrm>
        </p:spPr>
        <p:txBody>
          <a:bodyPr/>
          <a:lstStyle>
            <a:lvl1pPr marL="0" indent="0">
              <a:buNone/>
              <a:defRPr sz="930"/>
            </a:lvl1pPr>
            <a:lvl2pPr marL="266065" indent="0">
              <a:buNone/>
              <a:defRPr sz="815"/>
            </a:lvl2pPr>
            <a:lvl3pPr marL="532765" indent="0">
              <a:buNone/>
              <a:defRPr sz="700"/>
            </a:lvl3pPr>
            <a:lvl4pPr marL="798830" indent="0">
              <a:buNone/>
              <a:defRPr sz="585"/>
            </a:lvl4pPr>
            <a:lvl5pPr marL="1065530" indent="0">
              <a:buNone/>
              <a:defRPr sz="585"/>
            </a:lvl5pPr>
            <a:lvl6pPr marL="1331595" indent="0">
              <a:buNone/>
              <a:defRPr sz="585"/>
            </a:lvl6pPr>
            <a:lvl7pPr marL="1598295" indent="0">
              <a:buNone/>
              <a:defRPr sz="585"/>
            </a:lvl7pPr>
            <a:lvl8pPr marL="1864360" indent="0">
              <a:buNone/>
              <a:defRPr sz="585"/>
            </a:lvl8pPr>
            <a:lvl9pPr marL="2131060" indent="0">
              <a:buNone/>
              <a:defRPr sz="585"/>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2600" y="402483"/>
            <a:ext cx="1148775" cy="640647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366276" y="402483"/>
            <a:ext cx="3379728" cy="6406475"/>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pic>
        <p:nvPicPr>
          <p:cNvPr id="2" name="Picture 3" descr="C:\Users\ghy2015-015\Desktop\0000000000.jpg"/>
          <p:cNvPicPr>
            <a:picLocks noChangeAspect="1" noChangeArrowheads="1"/>
          </p:cNvPicPr>
          <p:nvPr userDrawn="1"/>
        </p:nvPicPr>
        <p:blipFill>
          <a:blip r:embed="rId2" cstate="print"/>
          <a:srcRect/>
          <a:stretch>
            <a:fillRect/>
          </a:stretch>
        </p:blipFill>
        <p:spPr bwMode="auto">
          <a:xfrm>
            <a:off x="0" y="2243"/>
            <a:ext cx="5326532" cy="7554067"/>
          </a:xfrm>
          <a:prstGeom prst="rect">
            <a:avLst/>
          </a:prstGeom>
          <a:noFill/>
          <a:ln w="9525">
            <a:noFill/>
            <a:miter lim="800000"/>
            <a:headEnd/>
            <a:tailEnd/>
          </a:ln>
        </p:spPr>
      </p:pic>
      <p:pic>
        <p:nvPicPr>
          <p:cNvPr id="3" name="Picture 3" descr="C:\Users\ghy2015-015\Desktop\0000000000.jpg"/>
          <p:cNvPicPr>
            <a:picLocks noChangeAspect="1" noChangeArrowheads="1"/>
          </p:cNvPicPr>
          <p:nvPr userDrawn="1"/>
        </p:nvPicPr>
        <p:blipFill>
          <a:blip r:embed="rId2" cstate="print"/>
          <a:srcRect l="17526" t="72150" r="29153" b="24483"/>
          <a:stretch>
            <a:fillRect/>
          </a:stretch>
        </p:blipFill>
        <p:spPr bwMode="auto">
          <a:xfrm>
            <a:off x="939187" y="5764238"/>
            <a:ext cx="2839922" cy="253447"/>
          </a:xfrm>
          <a:prstGeom prst="rect">
            <a:avLst/>
          </a:prstGeom>
          <a:noFill/>
          <a:ln w="9525">
            <a:noFill/>
            <a:miter lim="800000"/>
            <a:headEnd/>
            <a:tailEnd/>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Picture 7" descr="C:\Users\ghy2015-015\Desktop\新建文件夹\三规合一介绍小册子2014.02.12-2_页面_05000.jpg"/>
          <p:cNvPicPr>
            <a:picLocks noChangeAspect="1" noChangeArrowheads="1"/>
          </p:cNvPicPr>
          <p:nvPr userDrawn="1"/>
        </p:nvPicPr>
        <p:blipFill>
          <a:blip r:embed="rId2" cstate="print">
            <a:lum contrast="36000"/>
          </a:blip>
          <a:srcRect/>
          <a:stretch>
            <a:fillRect/>
          </a:stretch>
        </p:blipFill>
        <p:spPr bwMode="auto">
          <a:xfrm>
            <a:off x="0" y="1122"/>
            <a:ext cx="5326532" cy="7557431"/>
          </a:xfrm>
          <a:prstGeom prst="rect">
            <a:avLst/>
          </a:prstGeom>
          <a:noFill/>
          <a:ln w="9525">
            <a:noFill/>
            <a:miter lim="800000"/>
            <a:headEnd/>
            <a:tailEnd/>
          </a:ln>
        </p:spPr>
      </p:pic>
      <p:sp>
        <p:nvSpPr>
          <p:cNvPr id="3" name="矩形 19"/>
          <p:cNvSpPr/>
          <p:nvPr userDrawn="1"/>
        </p:nvSpPr>
        <p:spPr>
          <a:xfrm>
            <a:off x="655195" y="388021"/>
            <a:ext cx="1715134" cy="244041"/>
          </a:xfrm>
          <a:prstGeom prst="rect">
            <a:avLst/>
          </a:prstGeom>
        </p:spPr>
        <p:txBody>
          <a:bodyPr>
            <a:spAutoFit/>
          </a:bodyPr>
          <a:lstStyle/>
          <a:p>
            <a:pPr defTabSz="732790" fontAlgn="auto">
              <a:spcBef>
                <a:spcPts val="0"/>
              </a:spcBef>
              <a:spcAft>
                <a:spcPts val="0"/>
              </a:spcAft>
              <a:defRPr/>
            </a:pPr>
            <a:r>
              <a:rPr lang="zh-CN" altLang="en-US" sz="985" dirty="0">
                <a:solidFill>
                  <a:srgbClr val="00B0F0"/>
                </a:solidFill>
                <a:latin typeface="微软雅黑" panose="020B0503020204020204" pitchFamily="34" charset="-122"/>
                <a:ea typeface="微软雅黑" panose="020B0503020204020204" pitchFamily="34" charset="-122"/>
              </a:rPr>
              <a:t>福州市“多规合一”工作</a:t>
            </a:r>
            <a:endParaRPr lang="zh-CN" altLang="en-US" sz="985" dirty="0">
              <a:solidFill>
                <a:srgbClr val="00B0F0"/>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矩形 12"/>
          <p:cNvSpPr/>
          <p:nvPr userDrawn="1"/>
        </p:nvSpPr>
        <p:spPr>
          <a:xfrm>
            <a:off x="1040933" y="1897489"/>
            <a:ext cx="1065530" cy="1221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2790" fontAlgn="auto">
              <a:spcBef>
                <a:spcPts val="0"/>
              </a:spcBef>
              <a:spcAft>
                <a:spcPts val="0"/>
              </a:spcAft>
              <a:defRPr/>
            </a:pPr>
            <a:endParaRPr lang="zh-CN" altLang="en-US" sz="995">
              <a:solidFill>
                <a:prstClr val="white"/>
              </a:solidFill>
            </a:endParaRPr>
          </a:p>
        </p:txBody>
      </p:sp>
      <p:sp>
        <p:nvSpPr>
          <p:cNvPr id="3" name="矩形 15"/>
          <p:cNvSpPr/>
          <p:nvPr userDrawn="1"/>
        </p:nvSpPr>
        <p:spPr>
          <a:xfrm>
            <a:off x="1040933" y="5407618"/>
            <a:ext cx="1065530" cy="1221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2790" fontAlgn="auto">
              <a:spcBef>
                <a:spcPts val="0"/>
              </a:spcBef>
              <a:spcAft>
                <a:spcPts val="0"/>
              </a:spcAft>
              <a:defRPr/>
            </a:pPr>
            <a:endParaRPr lang="zh-CN" altLang="en-US" sz="995">
              <a:solidFill>
                <a:prstClr val="white"/>
              </a:solidFill>
            </a:endParaRPr>
          </a:p>
        </p:txBody>
      </p:sp>
      <p:sp>
        <p:nvSpPr>
          <p:cNvPr id="4" name="矩形 16"/>
          <p:cNvSpPr/>
          <p:nvPr userDrawn="1"/>
        </p:nvSpPr>
        <p:spPr>
          <a:xfrm>
            <a:off x="3777992" y="6272254"/>
            <a:ext cx="1065530" cy="12212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2790" fontAlgn="auto">
              <a:spcBef>
                <a:spcPts val="0"/>
              </a:spcBef>
              <a:spcAft>
                <a:spcPts val="0"/>
              </a:spcAft>
              <a:defRPr/>
            </a:pPr>
            <a:endParaRPr lang="zh-CN" altLang="en-US" sz="995">
              <a:solidFill>
                <a:prstClr val="white"/>
              </a:solidFill>
            </a:endParaRPr>
          </a:p>
        </p:txBody>
      </p:sp>
      <p:pic>
        <p:nvPicPr>
          <p:cNvPr id="5" name="Picture 4" descr="C:\Users\ghy2015-015\Desktop\6444809_111409255184_2.jpg"/>
          <p:cNvPicPr>
            <a:picLocks noChangeAspect="1" noChangeArrowheads="1"/>
          </p:cNvPicPr>
          <p:nvPr userDrawn="1"/>
        </p:nvPicPr>
        <p:blipFill>
          <a:blip r:embed="rId2" cstate="print">
            <a:clrChange>
              <a:clrFrom>
                <a:srgbClr val="FFFFFF"/>
              </a:clrFrom>
              <a:clrTo>
                <a:srgbClr val="FFFFFF">
                  <a:alpha val="0"/>
                </a:srgbClr>
              </a:clrTo>
            </a:clrChange>
          </a:blip>
          <a:srcRect l="74568" t="33028" r="15947" b="59360"/>
          <a:stretch>
            <a:fillRect/>
          </a:stretch>
        </p:blipFill>
        <p:spPr bwMode="auto">
          <a:xfrm>
            <a:off x="229207" y="66166"/>
            <a:ext cx="557921" cy="611188"/>
          </a:xfrm>
          <a:prstGeom prst="rect">
            <a:avLst/>
          </a:prstGeom>
          <a:noFill/>
          <a:ln w="9525">
            <a:noFill/>
            <a:miter lim="800000"/>
            <a:headEnd/>
            <a:tailEnd/>
          </a:ln>
        </p:spPr>
      </p:pic>
      <p:grpSp>
        <p:nvGrpSpPr>
          <p:cNvPr id="6" name="组合 2"/>
          <p:cNvGrpSpPr/>
          <p:nvPr userDrawn="1"/>
        </p:nvGrpSpPr>
        <p:grpSpPr bwMode="auto">
          <a:xfrm>
            <a:off x="950368" y="226533"/>
            <a:ext cx="3424678" cy="425029"/>
            <a:chOff x="2124" y="544"/>
            <a:chExt cx="4743" cy="948"/>
          </a:xfrm>
        </p:grpSpPr>
        <p:sp>
          <p:nvSpPr>
            <p:cNvPr id="7" name="矩形 19"/>
            <p:cNvSpPr/>
            <p:nvPr userDrawn="1"/>
          </p:nvSpPr>
          <p:spPr>
            <a:xfrm>
              <a:off x="2441" y="714"/>
              <a:ext cx="4426" cy="593"/>
            </a:xfrm>
            <a:prstGeom prst="rect">
              <a:avLst/>
            </a:prstGeom>
          </p:spPr>
          <p:txBody>
            <a:bodyPr>
              <a:spAutoFit/>
            </a:bodyPr>
            <a:lstStyle/>
            <a:p>
              <a:pPr defTabSz="732790" fontAlgn="auto">
                <a:spcBef>
                  <a:spcPts val="0"/>
                </a:spcBef>
                <a:spcAft>
                  <a:spcPts val="0"/>
                </a:spcAft>
                <a:defRPr/>
              </a:pPr>
              <a:r>
                <a:rPr lang="zh-CN" altLang="en-US" sz="1125" b="1" dirty="0">
                  <a:solidFill>
                    <a:prstClr val="black">
                      <a:lumMod val="65000"/>
                      <a:lumOff val="35000"/>
                    </a:prstClr>
                  </a:solidFill>
                  <a:latin typeface="微软雅黑" panose="020B0503020204020204" pitchFamily="34" charset="-122"/>
                  <a:ea typeface="微软雅黑" panose="020B0503020204020204" pitchFamily="34" charset="-122"/>
                </a:rPr>
                <a:t>福州市“多规合一”信息联动平台简介</a:t>
              </a:r>
              <a:endParaRPr lang="zh-CN" altLang="en-US" sz="1125" b="1" dirty="0">
                <a:solidFill>
                  <a:prstClr val="black">
                    <a:lumMod val="65000"/>
                    <a:lumOff val="35000"/>
                  </a:prstClr>
                </a:solidFill>
                <a:latin typeface="微软雅黑" panose="020B0503020204020204" pitchFamily="34" charset="-122"/>
                <a:ea typeface="微软雅黑" panose="020B0503020204020204" pitchFamily="34" charset="-122"/>
              </a:endParaRPr>
            </a:p>
          </p:txBody>
        </p:sp>
        <p:cxnSp>
          <p:nvCxnSpPr>
            <p:cNvPr id="8" name="直接连接符 1"/>
            <p:cNvCxnSpPr/>
            <p:nvPr/>
          </p:nvCxnSpPr>
          <p:spPr>
            <a:xfrm>
              <a:off x="2124" y="544"/>
              <a:ext cx="0" cy="948"/>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grpSp>
        <p:nvGrpSpPr>
          <p:cNvPr id="2" name="组合 2"/>
          <p:cNvGrpSpPr/>
          <p:nvPr userDrawn="1"/>
        </p:nvGrpSpPr>
        <p:grpSpPr bwMode="auto">
          <a:xfrm>
            <a:off x="498663" y="1185370"/>
            <a:ext cx="2115407" cy="559602"/>
            <a:chOff x="708025" y="1677670"/>
            <a:chExt cx="3002915" cy="792480"/>
          </a:xfrm>
        </p:grpSpPr>
        <p:sp>
          <p:nvSpPr>
            <p:cNvPr id="3" name="圆角矩形 3"/>
            <p:cNvSpPr/>
            <p:nvPr/>
          </p:nvSpPr>
          <p:spPr>
            <a:xfrm>
              <a:off x="708025" y="1677670"/>
              <a:ext cx="1282429" cy="792480"/>
            </a:xfrm>
            <a:prstGeom prst="roundRect">
              <a:avLst>
                <a:gd name="adj" fmla="val 1395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2790" fontAlgn="auto">
                <a:spcBef>
                  <a:spcPts val="0"/>
                </a:spcBef>
                <a:spcAft>
                  <a:spcPts val="0"/>
                </a:spcAft>
                <a:defRPr/>
              </a:pPr>
              <a:endParaRPr lang="zh-CN" altLang="en-US" sz="995">
                <a:solidFill>
                  <a:prstClr val="white"/>
                </a:solidFill>
              </a:endParaRPr>
            </a:p>
          </p:txBody>
        </p:sp>
        <p:sp>
          <p:nvSpPr>
            <p:cNvPr id="4" name="对角圆角矩形 4"/>
            <p:cNvSpPr/>
            <p:nvPr/>
          </p:nvSpPr>
          <p:spPr>
            <a:xfrm>
              <a:off x="1406377" y="1677670"/>
              <a:ext cx="2304563" cy="784540"/>
            </a:xfrm>
            <a:prstGeom prst="round2DiagRect">
              <a:avLst>
                <a:gd name="adj1" fmla="val 20873"/>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2790" fontAlgn="auto">
                <a:spcBef>
                  <a:spcPts val="0"/>
                </a:spcBef>
                <a:spcAft>
                  <a:spcPts val="0"/>
                </a:spcAft>
                <a:defRPr/>
              </a:pPr>
              <a:endParaRPr lang="zh-CN" altLang="en-US" sz="995">
                <a:solidFill>
                  <a:prstClr val="white"/>
                </a:solidFill>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sp>
        <p:nvSpPr>
          <p:cNvPr id="2" name="圆角矩形 3"/>
          <p:cNvSpPr/>
          <p:nvPr userDrawn="1"/>
        </p:nvSpPr>
        <p:spPr>
          <a:xfrm>
            <a:off x="483011" y="2100471"/>
            <a:ext cx="903408" cy="222047"/>
          </a:xfrm>
          <a:prstGeom prst="roundRect">
            <a:avLst>
              <a:gd name="adj" fmla="val 1395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2790" fontAlgn="auto">
              <a:spcBef>
                <a:spcPts val="0"/>
              </a:spcBef>
              <a:spcAft>
                <a:spcPts val="0"/>
              </a:spcAft>
              <a:defRPr/>
            </a:pPr>
            <a:endParaRPr lang="zh-CN" altLang="en-US" sz="995">
              <a:solidFill>
                <a:prstClr val="white"/>
              </a:solidFill>
            </a:endParaRPr>
          </a:p>
        </p:txBody>
      </p:sp>
      <p:sp>
        <p:nvSpPr>
          <p:cNvPr id="3" name="对角圆角矩形 4"/>
          <p:cNvSpPr/>
          <p:nvPr userDrawn="1"/>
        </p:nvSpPr>
        <p:spPr>
          <a:xfrm>
            <a:off x="722279" y="2100471"/>
            <a:ext cx="2638668" cy="223168"/>
          </a:xfrm>
          <a:prstGeom prst="round2DiagRect">
            <a:avLst>
              <a:gd name="adj1" fmla="val 20873"/>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2790" fontAlgn="auto">
              <a:spcBef>
                <a:spcPts val="0"/>
              </a:spcBef>
              <a:spcAft>
                <a:spcPts val="0"/>
              </a:spcAft>
              <a:defRPr/>
            </a:pPr>
            <a:endParaRPr lang="zh-CN" altLang="en-US" sz="995">
              <a:solidFill>
                <a:prstClr val="white"/>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11"/>
          <p:cNvSpPr/>
          <p:nvPr userDrawn="1"/>
        </p:nvSpPr>
        <p:spPr>
          <a:xfrm>
            <a:off x="1294736" y="1337887"/>
            <a:ext cx="3904334" cy="52909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2790" fontAlgn="auto">
              <a:spcBef>
                <a:spcPts val="0"/>
              </a:spcBef>
              <a:spcAft>
                <a:spcPts val="0"/>
              </a:spcAft>
              <a:defRPr/>
            </a:pPr>
            <a:endParaRPr lang="zh-CN" altLang="en-US" sz="995"/>
          </a:p>
        </p:txBody>
      </p:sp>
      <p:sp>
        <p:nvSpPr>
          <p:cNvPr id="3" name="矩形 15"/>
          <p:cNvSpPr/>
          <p:nvPr userDrawn="1"/>
        </p:nvSpPr>
        <p:spPr>
          <a:xfrm>
            <a:off x="1040933" y="5407618"/>
            <a:ext cx="1065530" cy="1221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2790" fontAlgn="auto">
              <a:spcBef>
                <a:spcPts val="0"/>
              </a:spcBef>
              <a:spcAft>
                <a:spcPts val="0"/>
              </a:spcAft>
              <a:defRPr/>
            </a:pPr>
            <a:endParaRPr lang="zh-CN" altLang="en-US" sz="995"/>
          </a:p>
        </p:txBody>
      </p:sp>
      <p:sp>
        <p:nvSpPr>
          <p:cNvPr id="4" name="矩形 16"/>
          <p:cNvSpPr/>
          <p:nvPr userDrawn="1"/>
        </p:nvSpPr>
        <p:spPr>
          <a:xfrm>
            <a:off x="3777992" y="6272254"/>
            <a:ext cx="1065530" cy="12212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2790" fontAlgn="auto">
              <a:spcBef>
                <a:spcPts val="0"/>
              </a:spcBef>
              <a:spcAft>
                <a:spcPts val="0"/>
              </a:spcAft>
              <a:defRPr/>
            </a:pPr>
            <a:endParaRPr lang="zh-CN" altLang="en-US" sz="995"/>
          </a:p>
        </p:txBody>
      </p:sp>
      <p:pic>
        <p:nvPicPr>
          <p:cNvPr id="5" name="Picture 4" descr="C:\Users\ghy2015-015\Desktop\6444809_111409255184_2.jpg"/>
          <p:cNvPicPr>
            <a:picLocks noChangeAspect="1" noChangeArrowheads="1"/>
          </p:cNvPicPr>
          <p:nvPr userDrawn="1"/>
        </p:nvPicPr>
        <p:blipFill>
          <a:blip r:embed="rId2" cstate="print">
            <a:clrChange>
              <a:clrFrom>
                <a:srgbClr val="FFFFFF"/>
              </a:clrFrom>
              <a:clrTo>
                <a:srgbClr val="FFFFFF">
                  <a:alpha val="0"/>
                </a:srgbClr>
              </a:clrTo>
            </a:clrChange>
          </a:blip>
          <a:srcRect l="74568" t="33028" r="15947" b="59360"/>
          <a:stretch>
            <a:fillRect/>
          </a:stretch>
        </p:blipFill>
        <p:spPr bwMode="auto">
          <a:xfrm>
            <a:off x="229207" y="66166"/>
            <a:ext cx="557921" cy="611188"/>
          </a:xfrm>
          <a:prstGeom prst="rect">
            <a:avLst/>
          </a:prstGeom>
          <a:noFill/>
          <a:ln w="9525">
            <a:noFill/>
            <a:miter lim="800000"/>
            <a:headEnd/>
            <a:tailEnd/>
          </a:ln>
        </p:spPr>
      </p:pic>
      <p:grpSp>
        <p:nvGrpSpPr>
          <p:cNvPr id="6" name="组合 8"/>
          <p:cNvGrpSpPr/>
          <p:nvPr userDrawn="1"/>
        </p:nvGrpSpPr>
        <p:grpSpPr bwMode="auto">
          <a:xfrm>
            <a:off x="950368" y="226532"/>
            <a:ext cx="2778428" cy="515369"/>
            <a:chOff x="2124" y="544"/>
            <a:chExt cx="4743" cy="1151"/>
          </a:xfrm>
        </p:grpSpPr>
        <p:sp>
          <p:nvSpPr>
            <p:cNvPr id="7" name="矩形 9"/>
            <p:cNvSpPr/>
            <p:nvPr userDrawn="1"/>
          </p:nvSpPr>
          <p:spPr>
            <a:xfrm>
              <a:off x="2441" y="714"/>
              <a:ext cx="4426" cy="981"/>
            </a:xfrm>
            <a:prstGeom prst="rect">
              <a:avLst/>
            </a:prstGeom>
          </p:spPr>
          <p:txBody>
            <a:bodyPr>
              <a:spAutoFit/>
            </a:bodyPr>
            <a:lstStyle/>
            <a:p>
              <a:pPr defTabSz="643890" fontAlgn="auto">
                <a:spcBef>
                  <a:spcPts val="0"/>
                </a:spcBef>
                <a:spcAft>
                  <a:spcPts val="0"/>
                </a:spcAft>
                <a:defRPr/>
              </a:pPr>
              <a:r>
                <a:rPr lang="zh-CN" altLang="en-US" sz="1125" b="1" kern="0" dirty="0">
                  <a:solidFill>
                    <a:sysClr val="windowText" lastClr="000000">
                      <a:lumMod val="65000"/>
                      <a:lumOff val="35000"/>
                    </a:sysClr>
                  </a:solidFill>
                  <a:latin typeface="微软雅黑" panose="020B0503020204020204" pitchFamily="34" charset="-122"/>
                  <a:ea typeface="微软雅黑" panose="020B0503020204020204" pitchFamily="34" charset="-122"/>
                </a:rPr>
                <a:t>福州市“多规合一”信息联动管理平台</a:t>
              </a:r>
              <a:endParaRPr lang="zh-CN" altLang="en-US" sz="1125"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cxnSp>
          <p:nvCxnSpPr>
            <p:cNvPr id="8" name="直接连接符 10"/>
            <p:cNvCxnSpPr>
              <a:cxnSpLocks noChangeShapeType="1"/>
            </p:cNvCxnSpPr>
            <p:nvPr/>
          </p:nvCxnSpPr>
          <p:spPr bwMode="auto">
            <a:xfrm>
              <a:off x="2124" y="544"/>
              <a:ext cx="0" cy="948"/>
            </a:xfrm>
            <a:prstGeom prst="line">
              <a:avLst/>
            </a:prstGeom>
            <a:noFill/>
            <a:ln w="38100" algn="ctr">
              <a:solidFill>
                <a:srgbClr val="595959"/>
              </a:solidFill>
              <a:round/>
            </a:ln>
          </p:spPr>
        </p:cxn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标题和竖排文字">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1" Type="http://schemas.openxmlformats.org/officeDocument/2006/relationships/theme" Target="../theme/theme2.xml"/><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732155" rtl="0" fontAlgn="base">
        <a:spcBef>
          <a:spcPct val="0"/>
        </a:spcBef>
        <a:spcAft>
          <a:spcPct val="0"/>
        </a:spcAft>
        <a:defRPr sz="3520" kern="1200">
          <a:solidFill>
            <a:schemeClr val="tx1"/>
          </a:solidFill>
          <a:latin typeface="+mj-lt"/>
          <a:ea typeface="+mj-ea"/>
          <a:cs typeface="+mj-cs"/>
        </a:defRPr>
      </a:lvl1pPr>
      <a:lvl2pPr algn="ctr" defTabSz="732155" rtl="0" fontAlgn="base">
        <a:spcBef>
          <a:spcPct val="0"/>
        </a:spcBef>
        <a:spcAft>
          <a:spcPct val="0"/>
        </a:spcAft>
        <a:defRPr sz="3520">
          <a:solidFill>
            <a:schemeClr val="tx1"/>
          </a:solidFill>
          <a:latin typeface="Calibri" panose="020F0502020204030204" pitchFamily="34" charset="0"/>
          <a:ea typeface="宋体" panose="02010600030101010101" pitchFamily="2" charset="-122"/>
        </a:defRPr>
      </a:lvl2pPr>
      <a:lvl3pPr algn="ctr" defTabSz="732155" rtl="0" fontAlgn="base">
        <a:spcBef>
          <a:spcPct val="0"/>
        </a:spcBef>
        <a:spcAft>
          <a:spcPct val="0"/>
        </a:spcAft>
        <a:defRPr sz="3520">
          <a:solidFill>
            <a:schemeClr val="tx1"/>
          </a:solidFill>
          <a:latin typeface="Calibri" panose="020F0502020204030204" pitchFamily="34" charset="0"/>
          <a:ea typeface="宋体" panose="02010600030101010101" pitchFamily="2" charset="-122"/>
        </a:defRPr>
      </a:lvl3pPr>
      <a:lvl4pPr algn="ctr" defTabSz="732155" rtl="0" fontAlgn="base">
        <a:spcBef>
          <a:spcPct val="0"/>
        </a:spcBef>
        <a:spcAft>
          <a:spcPct val="0"/>
        </a:spcAft>
        <a:defRPr sz="3520">
          <a:solidFill>
            <a:schemeClr val="tx1"/>
          </a:solidFill>
          <a:latin typeface="Calibri" panose="020F0502020204030204" pitchFamily="34" charset="0"/>
          <a:ea typeface="宋体" panose="02010600030101010101" pitchFamily="2" charset="-122"/>
        </a:defRPr>
      </a:lvl4pPr>
      <a:lvl5pPr algn="ctr" defTabSz="732155" rtl="0" fontAlgn="base">
        <a:spcBef>
          <a:spcPct val="0"/>
        </a:spcBef>
        <a:spcAft>
          <a:spcPct val="0"/>
        </a:spcAft>
        <a:defRPr sz="3520">
          <a:solidFill>
            <a:schemeClr val="tx1"/>
          </a:solidFill>
          <a:latin typeface="Calibri" panose="020F0502020204030204" pitchFamily="34" charset="0"/>
          <a:ea typeface="宋体" panose="02010600030101010101" pitchFamily="2" charset="-122"/>
        </a:defRPr>
      </a:lvl5pPr>
      <a:lvl6pPr marL="321945" algn="ctr" defTabSz="732155" rtl="0" fontAlgn="base">
        <a:spcBef>
          <a:spcPct val="0"/>
        </a:spcBef>
        <a:spcAft>
          <a:spcPct val="0"/>
        </a:spcAft>
        <a:defRPr sz="3520">
          <a:solidFill>
            <a:schemeClr val="tx1"/>
          </a:solidFill>
          <a:latin typeface="Calibri" panose="020F0502020204030204" pitchFamily="34" charset="0"/>
          <a:ea typeface="宋体" panose="02010600030101010101" pitchFamily="2" charset="-122"/>
        </a:defRPr>
      </a:lvl6pPr>
      <a:lvl7pPr marL="643890" algn="ctr" defTabSz="732155" rtl="0" fontAlgn="base">
        <a:spcBef>
          <a:spcPct val="0"/>
        </a:spcBef>
        <a:spcAft>
          <a:spcPct val="0"/>
        </a:spcAft>
        <a:defRPr sz="3520">
          <a:solidFill>
            <a:schemeClr val="tx1"/>
          </a:solidFill>
          <a:latin typeface="Calibri" panose="020F0502020204030204" pitchFamily="34" charset="0"/>
          <a:ea typeface="宋体" panose="02010600030101010101" pitchFamily="2" charset="-122"/>
        </a:defRPr>
      </a:lvl7pPr>
      <a:lvl8pPr marL="965835" algn="ctr" defTabSz="732155" rtl="0" fontAlgn="base">
        <a:spcBef>
          <a:spcPct val="0"/>
        </a:spcBef>
        <a:spcAft>
          <a:spcPct val="0"/>
        </a:spcAft>
        <a:defRPr sz="3520">
          <a:solidFill>
            <a:schemeClr val="tx1"/>
          </a:solidFill>
          <a:latin typeface="Calibri" panose="020F0502020204030204" pitchFamily="34" charset="0"/>
          <a:ea typeface="宋体" panose="02010600030101010101" pitchFamily="2" charset="-122"/>
        </a:defRPr>
      </a:lvl8pPr>
      <a:lvl9pPr marL="1287780" algn="ctr" defTabSz="732155" rtl="0" fontAlgn="base">
        <a:spcBef>
          <a:spcPct val="0"/>
        </a:spcBef>
        <a:spcAft>
          <a:spcPct val="0"/>
        </a:spcAft>
        <a:defRPr sz="3520">
          <a:solidFill>
            <a:schemeClr val="tx1"/>
          </a:solidFill>
          <a:latin typeface="Calibri" panose="020F0502020204030204" pitchFamily="34" charset="0"/>
          <a:ea typeface="宋体" panose="02010600030101010101" pitchFamily="2" charset="-122"/>
        </a:defRPr>
      </a:lvl9pPr>
    </p:titleStyle>
    <p:bodyStyle>
      <a:lvl1pPr marL="273685" indent="-273685" algn="l" defTabSz="732155" rtl="0" fontAlgn="base">
        <a:spcBef>
          <a:spcPct val="20000"/>
        </a:spcBef>
        <a:spcAft>
          <a:spcPct val="0"/>
        </a:spcAft>
        <a:buFont typeface="Arial" panose="020B0604020202020204" pitchFamily="34" charset="0"/>
        <a:buChar char="•"/>
        <a:defRPr sz="2605" kern="1200">
          <a:solidFill>
            <a:schemeClr val="tx1"/>
          </a:solidFill>
          <a:latin typeface="+mn-lt"/>
          <a:ea typeface="+mn-ea"/>
          <a:cs typeface="+mn-cs"/>
        </a:defRPr>
      </a:lvl1pPr>
      <a:lvl2pPr marL="594995" indent="-227965" algn="l" defTabSz="732155" rtl="0" fontAlgn="base">
        <a:spcBef>
          <a:spcPct val="20000"/>
        </a:spcBef>
        <a:spcAft>
          <a:spcPct val="0"/>
        </a:spcAft>
        <a:buFont typeface="Arial" panose="020B0604020202020204" pitchFamily="34" charset="0"/>
        <a:buChar char="–"/>
        <a:defRPr sz="2255" kern="1200">
          <a:solidFill>
            <a:schemeClr val="tx1"/>
          </a:solidFill>
          <a:latin typeface="+mn-lt"/>
          <a:ea typeface="+mn-ea"/>
          <a:cs typeface="+mn-cs"/>
        </a:defRPr>
      </a:lvl2pPr>
      <a:lvl3pPr marL="915670" indent="-182245" algn="l" defTabSz="732155" rtl="0" fontAlgn="base">
        <a:spcBef>
          <a:spcPct val="20000"/>
        </a:spcBef>
        <a:spcAft>
          <a:spcPct val="0"/>
        </a:spcAft>
        <a:buFont typeface="Arial" panose="020B0604020202020204" pitchFamily="34" charset="0"/>
        <a:buChar char="•"/>
        <a:defRPr sz="1970" kern="1200">
          <a:solidFill>
            <a:schemeClr val="tx1"/>
          </a:solidFill>
          <a:latin typeface="+mn-lt"/>
          <a:ea typeface="+mn-ea"/>
          <a:cs typeface="+mn-cs"/>
        </a:defRPr>
      </a:lvl3pPr>
      <a:lvl4pPr marL="1282700" indent="-182245" algn="l" defTabSz="732155" rtl="0" fontAlgn="base">
        <a:spcBef>
          <a:spcPct val="20000"/>
        </a:spcBef>
        <a:spcAft>
          <a:spcPct val="0"/>
        </a:spcAft>
        <a:buFont typeface="Arial" panose="020B0604020202020204" pitchFamily="34" charset="0"/>
        <a:buChar char="–"/>
        <a:defRPr sz="1620" kern="1200">
          <a:solidFill>
            <a:schemeClr val="tx1"/>
          </a:solidFill>
          <a:latin typeface="+mn-lt"/>
          <a:ea typeface="+mn-ea"/>
          <a:cs typeface="+mn-cs"/>
        </a:defRPr>
      </a:lvl4pPr>
      <a:lvl5pPr marL="1647825" indent="-182245" algn="l" defTabSz="732155" rtl="0" fontAlgn="base">
        <a:spcBef>
          <a:spcPct val="20000"/>
        </a:spcBef>
        <a:spcAft>
          <a:spcPct val="0"/>
        </a:spcAft>
        <a:buFont typeface="Arial" panose="020B0604020202020204" pitchFamily="34" charset="0"/>
        <a:buChar char="»"/>
        <a:defRPr sz="1620" kern="1200">
          <a:solidFill>
            <a:schemeClr val="tx1"/>
          </a:solidFill>
          <a:latin typeface="+mn-lt"/>
          <a:ea typeface="+mn-ea"/>
          <a:cs typeface="+mn-cs"/>
        </a:defRPr>
      </a:lvl5pPr>
      <a:lvl6pPr marL="2015490" indent="-183515" algn="l" defTabSz="73279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6pPr>
      <a:lvl7pPr marL="2381885" indent="-183515" algn="l" defTabSz="73279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7pPr>
      <a:lvl8pPr marL="2748280" indent="-183515" algn="l" defTabSz="73279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8pPr>
      <a:lvl9pPr marL="3114675" indent="-183515" algn="l" defTabSz="73279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9pPr>
    </p:bodyStyle>
    <p:otherStyle>
      <a:defPPr>
        <a:defRPr lang="zh-CN"/>
      </a:defPPr>
      <a:lvl1pPr marL="0" algn="l" defTabSz="732790" rtl="0" eaLnBrk="1" latinLnBrk="0" hangingPunct="1">
        <a:defRPr sz="1410" kern="1200">
          <a:solidFill>
            <a:schemeClr val="tx1"/>
          </a:solidFill>
          <a:latin typeface="+mn-lt"/>
          <a:ea typeface="+mn-ea"/>
          <a:cs typeface="+mn-cs"/>
        </a:defRPr>
      </a:lvl1pPr>
      <a:lvl2pPr marL="366395" algn="l" defTabSz="732790" rtl="0" eaLnBrk="1" latinLnBrk="0" hangingPunct="1">
        <a:defRPr sz="1410" kern="1200">
          <a:solidFill>
            <a:schemeClr val="tx1"/>
          </a:solidFill>
          <a:latin typeface="+mn-lt"/>
          <a:ea typeface="+mn-ea"/>
          <a:cs typeface="+mn-cs"/>
        </a:defRPr>
      </a:lvl2pPr>
      <a:lvl3pPr marL="732790" algn="l" defTabSz="732790" rtl="0" eaLnBrk="1" latinLnBrk="0" hangingPunct="1">
        <a:defRPr sz="1410" kern="1200">
          <a:solidFill>
            <a:schemeClr val="tx1"/>
          </a:solidFill>
          <a:latin typeface="+mn-lt"/>
          <a:ea typeface="+mn-ea"/>
          <a:cs typeface="+mn-cs"/>
        </a:defRPr>
      </a:lvl3pPr>
      <a:lvl4pPr marL="1099185" algn="l" defTabSz="732790" rtl="0" eaLnBrk="1" latinLnBrk="0" hangingPunct="1">
        <a:defRPr sz="1410" kern="1200">
          <a:solidFill>
            <a:schemeClr val="tx1"/>
          </a:solidFill>
          <a:latin typeface="+mn-lt"/>
          <a:ea typeface="+mn-ea"/>
          <a:cs typeface="+mn-cs"/>
        </a:defRPr>
      </a:lvl4pPr>
      <a:lvl5pPr marL="1465580" algn="l" defTabSz="732790" rtl="0" eaLnBrk="1" latinLnBrk="0" hangingPunct="1">
        <a:defRPr sz="1410" kern="1200">
          <a:solidFill>
            <a:schemeClr val="tx1"/>
          </a:solidFill>
          <a:latin typeface="+mn-lt"/>
          <a:ea typeface="+mn-ea"/>
          <a:cs typeface="+mn-cs"/>
        </a:defRPr>
      </a:lvl5pPr>
      <a:lvl6pPr marL="1832610" algn="l" defTabSz="732790" rtl="0" eaLnBrk="1" latinLnBrk="0" hangingPunct="1">
        <a:defRPr sz="1410" kern="1200">
          <a:solidFill>
            <a:schemeClr val="tx1"/>
          </a:solidFill>
          <a:latin typeface="+mn-lt"/>
          <a:ea typeface="+mn-ea"/>
          <a:cs typeface="+mn-cs"/>
        </a:defRPr>
      </a:lvl6pPr>
      <a:lvl7pPr marL="2199005" algn="l" defTabSz="732790" rtl="0" eaLnBrk="1" latinLnBrk="0" hangingPunct="1">
        <a:defRPr sz="1410" kern="1200">
          <a:solidFill>
            <a:schemeClr val="tx1"/>
          </a:solidFill>
          <a:latin typeface="+mn-lt"/>
          <a:ea typeface="+mn-ea"/>
          <a:cs typeface="+mn-cs"/>
        </a:defRPr>
      </a:lvl7pPr>
      <a:lvl8pPr marL="2565400" algn="l" defTabSz="732790" rtl="0" eaLnBrk="1" latinLnBrk="0" hangingPunct="1">
        <a:defRPr sz="1410" kern="1200">
          <a:solidFill>
            <a:schemeClr val="tx1"/>
          </a:solidFill>
          <a:latin typeface="+mn-lt"/>
          <a:ea typeface="+mn-ea"/>
          <a:cs typeface="+mn-cs"/>
        </a:defRPr>
      </a:lvl8pPr>
      <a:lvl9pPr marL="2931795" algn="l" defTabSz="732790" rtl="0" eaLnBrk="1" latinLnBrk="0" hangingPunct="1">
        <a:defRPr sz="141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276" y="402484"/>
            <a:ext cx="4595098" cy="146118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366276" y="2012414"/>
            <a:ext cx="4595098" cy="479654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366276" y="7006700"/>
            <a:ext cx="1198721" cy="402483"/>
          </a:xfrm>
          <a:prstGeom prst="rect">
            <a:avLst/>
          </a:prstGeom>
        </p:spPr>
        <p:txBody>
          <a:bodyPr vert="horz" lIns="91440" tIns="45720" rIns="91440" bIns="45720" rtlCol="0" anchor="ctr"/>
          <a:lstStyle>
            <a:lvl1pPr algn="l">
              <a:defRPr sz="700">
                <a:solidFill>
                  <a:schemeClr val="tx1">
                    <a:tint val="75000"/>
                  </a:schemeClr>
                </a:solidFill>
              </a:defRPr>
            </a:lvl1pPr>
          </a:lstStyle>
          <a:p>
            <a:fld id="{C764DE79-268F-4C1A-8933-263129D2AF90}" type="datetimeFigureOut">
              <a:rPr lang="en-US" dirty="0"/>
            </a:fld>
            <a:endParaRPr lang="en-US" dirty="0"/>
          </a:p>
        </p:txBody>
      </p:sp>
      <p:sp>
        <p:nvSpPr>
          <p:cNvPr id="5" name="Footer Placeholder 4"/>
          <p:cNvSpPr>
            <a:spLocks noGrp="1"/>
          </p:cNvSpPr>
          <p:nvPr>
            <p:ph type="ftr" sz="quarter" idx="3"/>
          </p:nvPr>
        </p:nvSpPr>
        <p:spPr>
          <a:xfrm>
            <a:off x="1764784" y="7006700"/>
            <a:ext cx="1798082" cy="402483"/>
          </a:xfrm>
          <a:prstGeom prst="rect">
            <a:avLst/>
          </a:prstGeom>
        </p:spPr>
        <p:txBody>
          <a:bodyPr vert="horz" lIns="91440" tIns="45720" rIns="91440" bIns="45720" rtlCol="0" anchor="ctr"/>
          <a:lstStyle>
            <a:lvl1pPr algn="ctr">
              <a:defRPr sz="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762653" y="7006700"/>
            <a:ext cx="1198721" cy="402483"/>
          </a:xfrm>
          <a:prstGeom prst="rect">
            <a:avLst/>
          </a:prstGeom>
        </p:spPr>
        <p:txBody>
          <a:bodyPr vert="horz" lIns="91440" tIns="45720" rIns="91440" bIns="45720" rtlCol="0" anchor="ctr"/>
          <a:lstStyle>
            <a:lvl1pPr algn="r">
              <a:defRPr sz="700">
                <a:solidFill>
                  <a:schemeClr val="tx1">
                    <a:tint val="75000"/>
                  </a:schemeClr>
                </a:solidFill>
              </a:defRPr>
            </a:lvl1pPr>
          </a:lstStyle>
          <a:p>
            <a:fld id="{48F63A3B-78C7-47BE-AE5E-E10140E04643}"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ftr="0" dt="0"/>
  <p:txStyles>
    <p:titleStyle>
      <a:lvl1pPr algn="l" defTabSz="532765" rtl="0" eaLnBrk="1" latinLnBrk="0" hangingPunct="1">
        <a:lnSpc>
          <a:spcPct val="90000"/>
        </a:lnSpc>
        <a:spcBef>
          <a:spcPct val="0"/>
        </a:spcBef>
        <a:buNone/>
        <a:defRPr sz="2565" kern="1200">
          <a:solidFill>
            <a:schemeClr val="tx1"/>
          </a:solidFill>
          <a:latin typeface="+mj-lt"/>
          <a:ea typeface="+mj-ea"/>
          <a:cs typeface="+mj-cs"/>
        </a:defRPr>
      </a:lvl1pPr>
    </p:titleStyle>
    <p:bodyStyle>
      <a:lvl1pPr marL="133350" indent="-133350" algn="l" defTabSz="532765" rtl="0" eaLnBrk="1" latinLnBrk="0" hangingPunct="1">
        <a:lnSpc>
          <a:spcPct val="90000"/>
        </a:lnSpc>
        <a:spcBef>
          <a:spcPts val="585"/>
        </a:spcBef>
        <a:buFont typeface="Arial" panose="020B0604020202020204" pitchFamily="34" charset="0"/>
        <a:buChar char="•"/>
        <a:defRPr sz="1630" kern="1200">
          <a:solidFill>
            <a:schemeClr val="tx1"/>
          </a:solidFill>
          <a:latin typeface="+mn-lt"/>
          <a:ea typeface="+mn-ea"/>
          <a:cs typeface="+mn-cs"/>
        </a:defRPr>
      </a:lvl1pPr>
      <a:lvl2pPr marL="399415" indent="-133350" algn="l" defTabSz="532765" rtl="0" eaLnBrk="1" latinLnBrk="0" hangingPunct="1">
        <a:lnSpc>
          <a:spcPct val="90000"/>
        </a:lnSpc>
        <a:spcBef>
          <a:spcPts val="290"/>
        </a:spcBef>
        <a:buFont typeface="Arial" panose="020B0604020202020204" pitchFamily="34" charset="0"/>
        <a:buChar char="•"/>
        <a:defRPr sz="1400" kern="1200">
          <a:solidFill>
            <a:schemeClr val="tx1"/>
          </a:solidFill>
          <a:latin typeface="+mn-lt"/>
          <a:ea typeface="+mn-ea"/>
          <a:cs typeface="+mn-cs"/>
        </a:defRPr>
      </a:lvl2pPr>
      <a:lvl3pPr marL="666115" indent="-133350" algn="l" defTabSz="532765" rtl="0" eaLnBrk="1" latinLnBrk="0" hangingPunct="1">
        <a:lnSpc>
          <a:spcPct val="90000"/>
        </a:lnSpc>
        <a:spcBef>
          <a:spcPts val="290"/>
        </a:spcBef>
        <a:buFont typeface="Arial" panose="020B0604020202020204" pitchFamily="34" charset="0"/>
        <a:buChar char="•"/>
        <a:defRPr sz="1165" kern="1200">
          <a:solidFill>
            <a:schemeClr val="tx1"/>
          </a:solidFill>
          <a:latin typeface="+mn-lt"/>
          <a:ea typeface="+mn-ea"/>
          <a:cs typeface="+mn-cs"/>
        </a:defRPr>
      </a:lvl3pPr>
      <a:lvl4pPr marL="932180" indent="-133350" algn="l" defTabSz="532765" rtl="0" eaLnBrk="1" latinLnBrk="0" hangingPunct="1">
        <a:lnSpc>
          <a:spcPct val="90000"/>
        </a:lnSpc>
        <a:spcBef>
          <a:spcPts val="290"/>
        </a:spcBef>
        <a:buFont typeface="Arial" panose="020B0604020202020204" pitchFamily="34" charset="0"/>
        <a:buChar char="•"/>
        <a:defRPr sz="1050" kern="1200">
          <a:solidFill>
            <a:schemeClr val="tx1"/>
          </a:solidFill>
          <a:latin typeface="+mn-lt"/>
          <a:ea typeface="+mn-ea"/>
          <a:cs typeface="+mn-cs"/>
        </a:defRPr>
      </a:lvl4pPr>
      <a:lvl5pPr marL="1198880" indent="-133350" algn="l" defTabSz="532765" rtl="0" eaLnBrk="1" latinLnBrk="0" hangingPunct="1">
        <a:lnSpc>
          <a:spcPct val="90000"/>
        </a:lnSpc>
        <a:spcBef>
          <a:spcPts val="290"/>
        </a:spcBef>
        <a:buFont typeface="Arial" panose="020B0604020202020204" pitchFamily="34" charset="0"/>
        <a:buChar char="•"/>
        <a:defRPr sz="1050" kern="1200">
          <a:solidFill>
            <a:schemeClr val="tx1"/>
          </a:solidFill>
          <a:latin typeface="+mn-lt"/>
          <a:ea typeface="+mn-ea"/>
          <a:cs typeface="+mn-cs"/>
        </a:defRPr>
      </a:lvl5pPr>
      <a:lvl6pPr marL="1464945" indent="-133350" algn="l" defTabSz="532765" rtl="0" eaLnBrk="1" latinLnBrk="0" hangingPunct="1">
        <a:lnSpc>
          <a:spcPct val="90000"/>
        </a:lnSpc>
        <a:spcBef>
          <a:spcPts val="290"/>
        </a:spcBef>
        <a:buFont typeface="Arial" panose="020B0604020202020204" pitchFamily="34" charset="0"/>
        <a:buChar char="•"/>
        <a:defRPr sz="1050" kern="1200">
          <a:solidFill>
            <a:schemeClr val="tx1"/>
          </a:solidFill>
          <a:latin typeface="+mn-lt"/>
          <a:ea typeface="+mn-ea"/>
          <a:cs typeface="+mn-cs"/>
        </a:defRPr>
      </a:lvl6pPr>
      <a:lvl7pPr marL="1731645" indent="-133350" algn="l" defTabSz="532765" rtl="0" eaLnBrk="1" latinLnBrk="0" hangingPunct="1">
        <a:lnSpc>
          <a:spcPct val="90000"/>
        </a:lnSpc>
        <a:spcBef>
          <a:spcPts val="290"/>
        </a:spcBef>
        <a:buFont typeface="Arial" panose="020B0604020202020204" pitchFamily="34" charset="0"/>
        <a:buChar char="•"/>
        <a:defRPr sz="1050" kern="1200">
          <a:solidFill>
            <a:schemeClr val="tx1"/>
          </a:solidFill>
          <a:latin typeface="+mn-lt"/>
          <a:ea typeface="+mn-ea"/>
          <a:cs typeface="+mn-cs"/>
        </a:defRPr>
      </a:lvl7pPr>
      <a:lvl8pPr marL="1997710" indent="-133350" algn="l" defTabSz="532765" rtl="0" eaLnBrk="1" latinLnBrk="0" hangingPunct="1">
        <a:lnSpc>
          <a:spcPct val="90000"/>
        </a:lnSpc>
        <a:spcBef>
          <a:spcPts val="290"/>
        </a:spcBef>
        <a:buFont typeface="Arial" panose="020B0604020202020204" pitchFamily="34" charset="0"/>
        <a:buChar char="•"/>
        <a:defRPr sz="1050" kern="1200">
          <a:solidFill>
            <a:schemeClr val="tx1"/>
          </a:solidFill>
          <a:latin typeface="+mn-lt"/>
          <a:ea typeface="+mn-ea"/>
          <a:cs typeface="+mn-cs"/>
        </a:defRPr>
      </a:lvl8pPr>
      <a:lvl9pPr marL="2264410" indent="-133350" algn="l" defTabSz="532765" rtl="0" eaLnBrk="1" latinLnBrk="0" hangingPunct="1">
        <a:lnSpc>
          <a:spcPct val="90000"/>
        </a:lnSpc>
        <a:spcBef>
          <a:spcPts val="290"/>
        </a:spcBef>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532765" rtl="0" eaLnBrk="1" latinLnBrk="0" hangingPunct="1">
        <a:defRPr sz="1050" kern="1200">
          <a:solidFill>
            <a:schemeClr val="tx1"/>
          </a:solidFill>
          <a:latin typeface="+mn-lt"/>
          <a:ea typeface="+mn-ea"/>
          <a:cs typeface="+mn-cs"/>
        </a:defRPr>
      </a:lvl1pPr>
      <a:lvl2pPr marL="266065" algn="l" defTabSz="532765" rtl="0" eaLnBrk="1" latinLnBrk="0" hangingPunct="1">
        <a:defRPr sz="1050" kern="1200">
          <a:solidFill>
            <a:schemeClr val="tx1"/>
          </a:solidFill>
          <a:latin typeface="+mn-lt"/>
          <a:ea typeface="+mn-ea"/>
          <a:cs typeface="+mn-cs"/>
        </a:defRPr>
      </a:lvl2pPr>
      <a:lvl3pPr marL="532765" algn="l" defTabSz="532765" rtl="0" eaLnBrk="1" latinLnBrk="0" hangingPunct="1">
        <a:defRPr sz="1050" kern="1200">
          <a:solidFill>
            <a:schemeClr val="tx1"/>
          </a:solidFill>
          <a:latin typeface="+mn-lt"/>
          <a:ea typeface="+mn-ea"/>
          <a:cs typeface="+mn-cs"/>
        </a:defRPr>
      </a:lvl3pPr>
      <a:lvl4pPr marL="798830" algn="l" defTabSz="532765" rtl="0" eaLnBrk="1" latinLnBrk="0" hangingPunct="1">
        <a:defRPr sz="1050" kern="1200">
          <a:solidFill>
            <a:schemeClr val="tx1"/>
          </a:solidFill>
          <a:latin typeface="+mn-lt"/>
          <a:ea typeface="+mn-ea"/>
          <a:cs typeface="+mn-cs"/>
        </a:defRPr>
      </a:lvl4pPr>
      <a:lvl5pPr marL="1065530" algn="l" defTabSz="532765" rtl="0" eaLnBrk="1" latinLnBrk="0" hangingPunct="1">
        <a:defRPr sz="1050" kern="1200">
          <a:solidFill>
            <a:schemeClr val="tx1"/>
          </a:solidFill>
          <a:latin typeface="+mn-lt"/>
          <a:ea typeface="+mn-ea"/>
          <a:cs typeface="+mn-cs"/>
        </a:defRPr>
      </a:lvl5pPr>
      <a:lvl6pPr marL="1331595" algn="l" defTabSz="532765" rtl="0" eaLnBrk="1" latinLnBrk="0" hangingPunct="1">
        <a:defRPr sz="1050" kern="1200">
          <a:solidFill>
            <a:schemeClr val="tx1"/>
          </a:solidFill>
          <a:latin typeface="+mn-lt"/>
          <a:ea typeface="+mn-ea"/>
          <a:cs typeface="+mn-cs"/>
        </a:defRPr>
      </a:lvl6pPr>
      <a:lvl7pPr marL="1598295" algn="l" defTabSz="532765" rtl="0" eaLnBrk="1" latinLnBrk="0" hangingPunct="1">
        <a:defRPr sz="1050" kern="1200">
          <a:solidFill>
            <a:schemeClr val="tx1"/>
          </a:solidFill>
          <a:latin typeface="+mn-lt"/>
          <a:ea typeface="+mn-ea"/>
          <a:cs typeface="+mn-cs"/>
        </a:defRPr>
      </a:lvl7pPr>
      <a:lvl8pPr marL="1864360" algn="l" defTabSz="532765" rtl="0" eaLnBrk="1" latinLnBrk="0" hangingPunct="1">
        <a:defRPr sz="1050" kern="1200">
          <a:solidFill>
            <a:schemeClr val="tx1"/>
          </a:solidFill>
          <a:latin typeface="+mn-lt"/>
          <a:ea typeface="+mn-ea"/>
          <a:cs typeface="+mn-cs"/>
        </a:defRPr>
      </a:lvl8pPr>
      <a:lvl9pPr marL="2131060" algn="l" defTabSz="532765" rtl="0" eaLnBrk="1" latinLnBrk="0" hangingPunct="1">
        <a:defRPr sz="10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8.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0.png"/><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3.pn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4.png"/><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5.png"/><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6.png"/><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7.png"/><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8.png"/><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9.png"/><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0.png"/><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1.png"/><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34.png"/><Relationship Id="rId1"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hyperlink" Target="mailto:gxzx_tech@163.com&#65292;&#30005;&#35805;32256641/32256681" TargetMode="External"/><Relationship Id="rId1"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68" y="726"/>
            <a:ext cx="5322513" cy="7558222"/>
          </a:xfrm>
          <a:prstGeom prst="rect">
            <a:avLst/>
          </a:prstGeom>
        </p:spPr>
      </p:pic>
      <p:sp>
        <p:nvSpPr>
          <p:cNvPr id="20" name="矩形 19"/>
          <p:cNvSpPr/>
          <p:nvPr/>
        </p:nvSpPr>
        <p:spPr>
          <a:xfrm>
            <a:off x="1" y="5679771"/>
            <a:ext cx="5325080" cy="1013098"/>
          </a:xfrm>
          <a:prstGeom prst="rect">
            <a:avLst/>
          </a:prstGeom>
        </p:spPr>
        <p:txBody>
          <a:bodyPr wrap="square">
            <a:spAutoFit/>
          </a:bodyPr>
          <a:lstStyle/>
          <a:p>
            <a:pPr algn="ctr"/>
            <a:endParaRPr lang="en-US" altLang="zh-CN" sz="1300" b="1" dirty="0">
              <a:solidFill>
                <a:srgbClr val="595959"/>
              </a:solidFill>
              <a:latin typeface="仿宋_GB2312" panose="02010609030101010101" pitchFamily="49" charset="-122"/>
              <a:ea typeface="仿宋_GB2312" panose="02010609030101010101" pitchFamily="49" charset="-122"/>
            </a:endParaRPr>
          </a:p>
          <a:p>
            <a:pPr algn="ctr">
              <a:lnSpc>
                <a:spcPts val="2500"/>
              </a:lnSpc>
            </a:pPr>
            <a:r>
              <a:rPr lang="zh-CN" altLang="en-US" sz="1300" b="1" dirty="0" smtClean="0">
                <a:solidFill>
                  <a:srgbClr val="595959"/>
                </a:solidFill>
                <a:latin typeface="仿宋_GB2312" panose="02010609030101010101" pitchFamily="49" charset="-122"/>
                <a:ea typeface="仿宋_GB2312" panose="02010609030101010101" pitchFamily="49" charset="-122"/>
              </a:rPr>
              <a:t>广州市</a:t>
            </a:r>
            <a:r>
              <a:rPr lang="zh-CN" altLang="en-US" sz="1300" b="1" dirty="0">
                <a:solidFill>
                  <a:srgbClr val="595959"/>
                </a:solidFill>
                <a:latin typeface="仿宋_GB2312" panose="02010609030101010101" pitchFamily="49" charset="-122"/>
                <a:ea typeface="仿宋_GB2312" panose="02010609030101010101" pitchFamily="49" charset="-122"/>
              </a:rPr>
              <a:t>地下管线建设事务</a:t>
            </a:r>
            <a:r>
              <a:rPr lang="zh-CN" altLang="en-US" sz="1300" b="1" dirty="0" smtClean="0">
                <a:solidFill>
                  <a:srgbClr val="595959"/>
                </a:solidFill>
                <a:latin typeface="仿宋_GB2312" panose="02010609030101010101" pitchFamily="49" charset="-122"/>
                <a:ea typeface="仿宋_GB2312" panose="02010609030101010101" pitchFamily="49" charset="-122"/>
              </a:rPr>
              <a:t>中心</a:t>
            </a:r>
            <a:endParaRPr lang="en-US" altLang="zh-CN" sz="1300" b="1" dirty="0" smtClean="0">
              <a:solidFill>
                <a:srgbClr val="595959"/>
              </a:solidFill>
              <a:latin typeface="仿宋_GB2312" panose="02010609030101010101" pitchFamily="49" charset="-122"/>
              <a:ea typeface="仿宋_GB2312" panose="02010609030101010101" pitchFamily="49" charset="-122"/>
            </a:endParaRPr>
          </a:p>
          <a:p>
            <a:pPr algn="ctr"/>
            <a:endParaRPr lang="en-US" altLang="zh-CN" sz="1300" b="1" dirty="0">
              <a:solidFill>
                <a:srgbClr val="595959"/>
              </a:solidFill>
              <a:latin typeface="仿宋_GB2312" panose="02010609030101010101" pitchFamily="49" charset="-122"/>
              <a:ea typeface="仿宋_GB2312" panose="02010609030101010101" pitchFamily="49" charset="-122"/>
            </a:endParaRPr>
          </a:p>
          <a:p>
            <a:pPr algn="ctr"/>
            <a:r>
              <a:rPr lang="en-US" altLang="zh-CN" sz="1300" b="1" dirty="0">
                <a:solidFill>
                  <a:srgbClr val="595959"/>
                </a:solidFill>
                <a:latin typeface="仿宋_GB2312" panose="02010609030101010101" pitchFamily="49" charset="-122"/>
                <a:ea typeface="仿宋_GB2312" panose="02010609030101010101" pitchFamily="49" charset="-122"/>
              </a:rPr>
              <a:t>2021</a:t>
            </a:r>
            <a:r>
              <a:rPr lang="zh-CN" altLang="en-US" sz="1300" b="1" dirty="0" smtClean="0">
                <a:solidFill>
                  <a:srgbClr val="595959"/>
                </a:solidFill>
                <a:latin typeface="仿宋_GB2312" panose="02010609030101010101" pitchFamily="49" charset="-122"/>
                <a:ea typeface="仿宋_GB2312" panose="02010609030101010101" pitchFamily="49" charset="-122"/>
              </a:rPr>
              <a:t>年</a:t>
            </a:r>
            <a:r>
              <a:rPr lang="en-US" altLang="zh-CN" sz="1300" b="1" dirty="0" smtClean="0">
                <a:solidFill>
                  <a:srgbClr val="595959"/>
                </a:solidFill>
                <a:latin typeface="仿宋_GB2312" panose="02010609030101010101" pitchFamily="49" charset="-122"/>
                <a:ea typeface="仿宋_GB2312" panose="02010609030101010101" pitchFamily="49" charset="-122"/>
              </a:rPr>
              <a:t>9</a:t>
            </a:r>
            <a:r>
              <a:rPr lang="zh-CN" altLang="en-US" sz="1300" b="1" dirty="0" smtClean="0">
                <a:solidFill>
                  <a:srgbClr val="595959"/>
                </a:solidFill>
                <a:latin typeface="仿宋_GB2312" panose="02010609030101010101" pitchFamily="49" charset="-122"/>
                <a:ea typeface="仿宋_GB2312" panose="02010609030101010101" pitchFamily="49" charset="-122"/>
              </a:rPr>
              <a:t>月</a:t>
            </a:r>
            <a:endParaRPr lang="zh-CN" altLang="en-US" sz="1300" b="1" dirty="0">
              <a:solidFill>
                <a:srgbClr val="595959"/>
              </a:solidFill>
              <a:latin typeface="仿宋_GB2312" panose="02010609030101010101" pitchFamily="49" charset="-122"/>
              <a:ea typeface="仿宋_GB2312" panose="02010609030101010101" pitchFamily="49" charset="-122"/>
            </a:endParaRPr>
          </a:p>
        </p:txBody>
      </p:sp>
      <p:sp>
        <p:nvSpPr>
          <p:cNvPr id="21" name="矩形 20"/>
          <p:cNvSpPr/>
          <p:nvPr/>
        </p:nvSpPr>
        <p:spPr>
          <a:xfrm>
            <a:off x="-1" y="4614316"/>
            <a:ext cx="5325081" cy="461665"/>
          </a:xfrm>
          <a:prstGeom prst="rect">
            <a:avLst/>
          </a:prstGeom>
        </p:spPr>
        <p:txBody>
          <a:bodyPr wrap="square">
            <a:spAutoFit/>
          </a:bodyPr>
          <a:lstStyle/>
          <a:p>
            <a:pPr algn="ctr"/>
            <a:r>
              <a:rPr lang="zh-CN" altLang="en-US" sz="2400" b="1" dirty="0">
                <a:ln w="6600">
                  <a:solidFill>
                    <a:schemeClr val="accent2"/>
                  </a:solidFill>
                  <a:prstDash val="solid"/>
                </a:ln>
                <a:solidFill>
                  <a:srgbClr val="FFFFFF"/>
                </a:solidFill>
                <a:effectLst>
                  <a:outerShdw dist="38100" dir="2700000" algn="tl" rotWithShape="0">
                    <a:schemeClr val="accent2"/>
                  </a:outerShdw>
                </a:effectLst>
                <a:latin typeface="本墨竞圆" panose="02000000000000000000" pitchFamily="2" charset="-122"/>
                <a:ea typeface="本墨竞圆" panose="02000000000000000000" pitchFamily="2" charset="-122"/>
              </a:rPr>
              <a:t>使用</a:t>
            </a:r>
            <a:r>
              <a:rPr lang="zh-CN" altLang="en-US" sz="2400" b="1" dirty="0" smtClean="0">
                <a:ln w="6600">
                  <a:solidFill>
                    <a:schemeClr val="accent2"/>
                  </a:solidFill>
                  <a:prstDash val="solid"/>
                </a:ln>
                <a:solidFill>
                  <a:srgbClr val="FFFFFF"/>
                </a:solidFill>
                <a:effectLst>
                  <a:outerShdw dist="38100" dir="2700000" algn="tl" rotWithShape="0">
                    <a:schemeClr val="accent2"/>
                  </a:outerShdw>
                </a:effectLst>
                <a:latin typeface="本墨竞圆" panose="02000000000000000000" pitchFamily="2" charset="-122"/>
                <a:ea typeface="本墨竞圆" panose="02000000000000000000" pitchFamily="2" charset="-122"/>
              </a:rPr>
              <a:t>手册</a:t>
            </a:r>
            <a:endParaRPr lang="en-US" altLang="zh-CN" sz="2400" b="1" dirty="0">
              <a:ln w="6600">
                <a:solidFill>
                  <a:schemeClr val="accent2"/>
                </a:solidFill>
                <a:prstDash val="solid"/>
              </a:ln>
              <a:solidFill>
                <a:srgbClr val="FFFFFF"/>
              </a:solidFill>
              <a:effectLst>
                <a:outerShdw dist="38100" dir="2700000" algn="tl" rotWithShape="0">
                  <a:schemeClr val="accent2"/>
                </a:outerShdw>
              </a:effectLst>
              <a:latin typeface="本墨竞圆" panose="02000000000000000000" pitchFamily="2" charset="-122"/>
              <a:ea typeface="本墨竞圆" panose="02000000000000000000" pitchFamily="2" charset="-122"/>
            </a:endParaRPr>
          </a:p>
        </p:txBody>
      </p:sp>
      <p:pic>
        <p:nvPicPr>
          <p:cNvPr id="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175" t="10011" r="33677" b="19912"/>
          <a:stretch>
            <a:fillRect/>
          </a:stretch>
        </p:blipFill>
        <p:spPr bwMode="auto">
          <a:xfrm>
            <a:off x="1367681" y="2339677"/>
            <a:ext cx="1152128" cy="743734"/>
          </a:xfrm>
          <a:prstGeom prst="rect">
            <a:avLst/>
          </a:prstGeom>
          <a:noFill/>
          <a:extLst>
            <a:ext uri="{909E8E84-426E-40DD-AFC4-6F175D3DCCD1}">
              <a14:hiddenFill xmlns:a14="http://schemas.microsoft.com/office/drawing/2010/main">
                <a:solidFill>
                  <a:srgbClr val="FFFFFF"/>
                </a:solidFill>
              </a14:hiddenFill>
            </a:ext>
          </a:extLst>
        </p:spPr>
      </p:pic>
      <p:pic>
        <p:nvPicPr>
          <p:cNvPr id="23" name="图片 22"/>
          <p:cNvPicPr/>
          <p:nvPr/>
        </p:nvPicPr>
        <p:blipFill rotWithShape="1">
          <a:blip r:embed="rId3" cstate="print">
            <a:extLst>
              <a:ext uri="{28A0092B-C50C-407E-A947-70E740481C1C}">
                <a14:useLocalDpi xmlns:a14="http://schemas.microsoft.com/office/drawing/2010/main" val="0"/>
              </a:ext>
            </a:extLst>
          </a:blip>
          <a:srcRect l="6250" r="12500"/>
          <a:stretch>
            <a:fillRect/>
          </a:stretch>
        </p:blipFill>
        <p:spPr>
          <a:xfrm>
            <a:off x="2555877" y="3203773"/>
            <a:ext cx="1152000" cy="748800"/>
          </a:xfrm>
          <a:prstGeom prst="rect">
            <a:avLst/>
          </a:prstGeom>
        </p:spPr>
      </p:pic>
      <p:pic>
        <p:nvPicPr>
          <p:cNvPr id="24"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177" t="92" r="6177" b="-92"/>
          <a:stretch>
            <a:fillRect/>
          </a:stretch>
        </p:blipFill>
        <p:spPr bwMode="auto">
          <a:xfrm>
            <a:off x="3743945" y="2335223"/>
            <a:ext cx="1152128" cy="748188"/>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266891" y="1497067"/>
            <a:ext cx="800219" cy="338554"/>
          </a:xfrm>
          <a:prstGeom prst="rect">
            <a:avLst/>
          </a:prstGeom>
        </p:spPr>
        <p:txBody>
          <a:bodyPr wrap="none">
            <a:spAutoFit/>
          </a:bodyPr>
          <a:lstStyle/>
          <a:p>
            <a:r>
              <a:rPr lang="zh-CN" altLang="en-US" sz="1600" dirty="0">
                <a:latin typeface="本墨竞圆" panose="02000000000000000000" pitchFamily="2" charset="-122"/>
                <a:ea typeface="本墨竞圆" panose="02000000000000000000" pitchFamily="2" charset="-122"/>
              </a:rPr>
              <a:t>广州市</a:t>
            </a:r>
            <a:endParaRPr lang="en-US" altLang="zh-CN" sz="1600" dirty="0">
              <a:latin typeface="本墨竞圆" panose="02000000000000000000" pitchFamily="2" charset="-122"/>
              <a:ea typeface="本墨竞圆" panose="02000000000000000000" pitchFamily="2" charset="-122"/>
            </a:endParaRPr>
          </a:p>
        </p:txBody>
      </p:sp>
      <p:sp>
        <p:nvSpPr>
          <p:cNvPr id="5" name="矩形 4"/>
          <p:cNvSpPr/>
          <p:nvPr/>
        </p:nvSpPr>
        <p:spPr>
          <a:xfrm>
            <a:off x="2458978" y="1916145"/>
            <a:ext cx="2518638" cy="307777"/>
          </a:xfrm>
          <a:prstGeom prst="rect">
            <a:avLst/>
          </a:prstGeom>
        </p:spPr>
        <p:txBody>
          <a:bodyPr wrap="none">
            <a:spAutoFit/>
          </a:bodyPr>
          <a:lstStyle/>
          <a:p>
            <a:pPr algn="ctr"/>
            <a:r>
              <a:rPr lang="zh-CN" altLang="en-US" sz="1400" dirty="0" smtClean="0">
                <a:latin typeface="锐字云字库魏体1.0" panose="02010604000000000000" pitchFamily="2" charset="-122"/>
                <a:ea typeface="锐字云字库魏体1.0" panose="02010604000000000000" pitchFamily="2" charset="-122"/>
              </a:rPr>
              <a:t>地下管线</a:t>
            </a:r>
            <a:r>
              <a:rPr lang="zh-CN" altLang="en-US" sz="1400" dirty="0">
                <a:latin typeface="锐字云字库魏体1.0" panose="02010604000000000000" pitchFamily="2" charset="-122"/>
                <a:ea typeface="锐字云字库魏体1.0" panose="02010604000000000000" pitchFamily="2" charset="-122"/>
              </a:rPr>
              <a:t>开挖及会签管理系统</a:t>
            </a:r>
            <a:endParaRPr lang="zh-CN" altLang="en-US" sz="1400" dirty="0">
              <a:latin typeface="锐字云字库魏体1.0" panose="02010604000000000000" pitchFamily="2" charset="-122"/>
              <a:ea typeface="锐字云字库魏体1.0" panose="02010604000000000000" pitchFamily="2" charset="-122"/>
            </a:endParaRPr>
          </a:p>
        </p:txBody>
      </p:sp>
      <p:pic>
        <p:nvPicPr>
          <p:cNvPr id="3" name="图片 2"/>
          <p:cNvPicPr/>
          <p:nvPr/>
        </p:nvPicPr>
        <p:blipFill>
          <a:blip r:embed="rId5"/>
          <a:stretch>
            <a:fillRect/>
          </a:stretch>
        </p:blipFill>
        <p:spPr>
          <a:xfrm>
            <a:off x="3743945" y="3203773"/>
            <a:ext cx="1152128" cy="748800"/>
          </a:xfrm>
          <a:prstGeom prst="rect">
            <a:avLst/>
          </a:prstGeom>
        </p:spPr>
      </p:pic>
      <p:pic>
        <p:nvPicPr>
          <p:cNvPr id="8" name="图片 7"/>
          <p:cNvPicPr>
            <a:picLocks noChangeAspect="1"/>
          </p:cNvPicPr>
          <p:nvPr/>
        </p:nvPicPr>
        <p:blipFill>
          <a:blip r:embed="rId6"/>
          <a:stretch>
            <a:fillRect/>
          </a:stretch>
        </p:blipFill>
        <p:spPr>
          <a:xfrm>
            <a:off x="2555877" y="2335223"/>
            <a:ext cx="1152000" cy="748188"/>
          </a:xfrm>
          <a:prstGeom prst="rect">
            <a:avLst/>
          </a:prstGeom>
        </p:spPr>
      </p:pic>
      <p:pic>
        <p:nvPicPr>
          <p:cNvPr id="11" name="图片 10"/>
          <p:cNvPicPr/>
          <p:nvPr/>
        </p:nvPicPr>
        <p:blipFill>
          <a:blip r:embed="rId7"/>
          <a:stretch>
            <a:fillRect/>
          </a:stretch>
        </p:blipFill>
        <p:spPr>
          <a:xfrm>
            <a:off x="1367680" y="3203773"/>
            <a:ext cx="1152113" cy="748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7561" y="179437"/>
            <a:ext cx="464762" cy="464762"/>
          </a:xfrm>
          <a:prstGeom prst="rect">
            <a:avLst/>
          </a:prstGeom>
        </p:spPr>
      </p:pic>
      <p:cxnSp>
        <p:nvCxnSpPr>
          <p:cNvPr id="7" name="直接连接符 6"/>
          <p:cNvCxnSpPr/>
          <p:nvPr/>
        </p:nvCxnSpPr>
        <p:spPr>
          <a:xfrm>
            <a:off x="935633" y="179437"/>
            <a:ext cx="0" cy="432000"/>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007641" y="272883"/>
            <a:ext cx="4320009" cy="307777"/>
          </a:xfrm>
          <a:prstGeom prst="rect">
            <a:avLst/>
          </a:prstGeom>
        </p:spPr>
        <p:txBody>
          <a:bodyPr wrap="square">
            <a:spAutoFit/>
          </a:bodyPr>
          <a:lstStyle/>
          <a:p>
            <a:r>
              <a:rPr lang="zh-CN" altLang="en-US" sz="1400" dirty="0">
                <a:solidFill>
                  <a:srgbClr val="595959"/>
                </a:solidFill>
                <a:latin typeface="本墨竞圆" panose="02000000000000000000" pitchFamily="2" charset="-122"/>
                <a:ea typeface="本墨竞圆" panose="02000000000000000000" pitchFamily="2" charset="-122"/>
              </a:rPr>
              <a:t>广州市地下管线开挖及会签管理系统使用手册</a:t>
            </a:r>
            <a:endParaRPr lang="zh-CN" altLang="en-US" sz="1400" dirty="0">
              <a:solidFill>
                <a:srgbClr val="595959"/>
              </a:solidFill>
              <a:latin typeface="本墨竞圆" panose="02000000000000000000" pitchFamily="2" charset="-122"/>
              <a:ea typeface="本墨竞圆" panose="02000000000000000000" pitchFamily="2" charset="-122"/>
            </a:endParaRPr>
          </a:p>
        </p:txBody>
      </p:sp>
      <p:sp>
        <p:nvSpPr>
          <p:cNvPr id="11" name="矩形 1"/>
          <p:cNvSpPr>
            <a:spLocks noChangeArrowheads="1"/>
          </p:cNvSpPr>
          <p:nvPr/>
        </p:nvSpPr>
        <p:spPr bwMode="auto">
          <a:xfrm>
            <a:off x="431080" y="1279765"/>
            <a:ext cx="4681017" cy="627864"/>
          </a:xfrm>
          <a:prstGeom prst="rect">
            <a:avLst/>
          </a:prstGeom>
          <a:noFill/>
          <a:ln w="9525">
            <a:noFill/>
            <a:miter lim="800000"/>
          </a:ln>
        </p:spPr>
        <p:txBody>
          <a:bodyPr wrap="square" lIns="0" tIns="0" rIns="0" bIns="0">
            <a:spAutoFit/>
          </a:bodyPr>
          <a:lstStyle/>
          <a:p>
            <a:pPr indent="360045" algn="just">
              <a:lnSpc>
                <a:spcPct val="170000"/>
              </a:lnSpc>
              <a:spcBef>
                <a:spcPts val="0"/>
              </a:spcBef>
            </a:pPr>
            <a:r>
              <a:rPr lang="en-US" altLang="zh-CN" sz="1200" b="1" dirty="0" smtClean="0">
                <a:latin typeface="楷体" panose="02010609060101010101" pitchFamily="49" charset="-122"/>
                <a:ea typeface="楷体" panose="02010609060101010101" pitchFamily="49" charset="-122"/>
              </a:rPr>
              <a:t>3.</a:t>
            </a:r>
            <a:r>
              <a:rPr lang="zh-CN" altLang="en-US" sz="1200" b="1" dirty="0">
                <a:latin typeface="楷体" panose="02010609060101010101" pitchFamily="49" charset="-122"/>
                <a:ea typeface="楷体" panose="02010609060101010101" pitchFamily="49" charset="-122"/>
              </a:rPr>
              <a:t>待办业务</a:t>
            </a:r>
            <a:r>
              <a:rPr lang="zh-CN" altLang="en-US" sz="1200" b="1" dirty="0" smtClean="0">
                <a:latin typeface="楷体" panose="02010609060101010101" pitchFamily="49" charset="-122"/>
                <a:ea typeface="楷体" panose="02010609060101010101" pitchFamily="49" charset="-122"/>
              </a:rPr>
              <a:t>：</a:t>
            </a:r>
            <a:r>
              <a:rPr lang="zh-CN" altLang="en-US" sz="1200" dirty="0">
                <a:latin typeface="楷体" panose="02010609060101010101" pitchFamily="49" charset="-122"/>
                <a:ea typeface="楷体" panose="02010609060101010101" pitchFamily="49" charset="-122"/>
              </a:rPr>
              <a:t>登录后</a:t>
            </a:r>
            <a:r>
              <a:rPr lang="zh-CN" altLang="en-US" sz="1200" dirty="0" smtClean="0">
                <a:latin typeface="楷体" panose="02010609060101010101" pitchFamily="49" charset="-122"/>
                <a:ea typeface="楷体" panose="02010609060101010101" pitchFamily="49" charset="-122"/>
              </a:rPr>
              <a:t>进入</a:t>
            </a:r>
            <a:r>
              <a:rPr lang="en-US" altLang="zh-CN" sz="1200" dirty="0">
                <a:latin typeface="楷体" panose="02010609060101010101" pitchFamily="49" charset="-122"/>
                <a:ea typeface="楷体" panose="02010609060101010101" pitchFamily="49" charset="-122"/>
              </a:rPr>
              <a:t>【</a:t>
            </a:r>
            <a:r>
              <a:rPr lang="zh-CN" altLang="en-US" sz="1200" dirty="0">
                <a:latin typeface="楷体" panose="02010609060101010101" pitchFamily="49" charset="-122"/>
                <a:ea typeface="楷体" panose="02010609060101010101" pitchFamily="49" charset="-122"/>
              </a:rPr>
              <a:t>我的首页</a:t>
            </a:r>
            <a:r>
              <a:rPr lang="en-US" altLang="zh-CN" sz="1200" dirty="0">
                <a:latin typeface="楷体" panose="02010609060101010101" pitchFamily="49" charset="-122"/>
                <a:ea typeface="楷体" panose="02010609060101010101" pitchFamily="49" charset="-122"/>
              </a:rPr>
              <a:t>】</a:t>
            </a:r>
            <a:r>
              <a:rPr lang="zh-CN" altLang="en-US" sz="1200" dirty="0">
                <a:latin typeface="楷体" panose="02010609060101010101" pitchFamily="49" charset="-122"/>
                <a:ea typeface="楷体" panose="02010609060101010101" pitchFamily="49" charset="-122"/>
              </a:rPr>
              <a:t>导航栏，</a:t>
            </a:r>
            <a:r>
              <a:rPr sz="1200" dirty="0" err="1" smtClean="0">
                <a:latin typeface="楷体" panose="02010609060101010101" pitchFamily="49" charset="-122"/>
                <a:ea typeface="楷体" panose="02010609060101010101" pitchFamily="49" charset="-122"/>
              </a:rPr>
              <a:t>在</a:t>
            </a:r>
            <a:r>
              <a:rPr sz="1200" dirty="0" err="1">
                <a:latin typeface="楷体" panose="02010609060101010101" pitchFamily="49" charset="-122"/>
                <a:ea typeface="楷体" panose="02010609060101010101" pitchFamily="49" charset="-122"/>
              </a:rPr>
              <a:t>【待办业务】箱，</a:t>
            </a:r>
            <a:r>
              <a:rPr sz="1200" dirty="0" err="1" smtClean="0">
                <a:latin typeface="楷体" panose="02010609060101010101" pitchFamily="49" charset="-122"/>
                <a:ea typeface="楷体" panose="02010609060101010101" pitchFamily="49" charset="-122"/>
              </a:rPr>
              <a:t>列出了当前账号待办案件</a:t>
            </a:r>
            <a:r>
              <a:rPr lang="zh-CN" altLang="en-US" sz="1200" dirty="0" err="1">
                <a:latin typeface="楷体" panose="02010609060101010101" pitchFamily="49" charset="-122"/>
                <a:ea typeface="楷体" panose="02010609060101010101" pitchFamily="49" charset="-122"/>
              </a:rPr>
              <a:t>，</a:t>
            </a:r>
            <a:r>
              <a:rPr sz="1200" dirty="0" err="1" smtClean="0">
                <a:latin typeface="楷体" panose="02010609060101010101" pitchFamily="49" charset="-122"/>
                <a:ea typeface="楷体" panose="02010609060101010101" pitchFamily="49" charset="-122"/>
              </a:rPr>
              <a:t>单击某案件可进入办案流程</a:t>
            </a:r>
            <a:r>
              <a:rPr sz="1200" dirty="0">
                <a:latin typeface="楷体" panose="02010609060101010101" pitchFamily="49" charset="-122"/>
                <a:ea typeface="楷体" panose="02010609060101010101" pitchFamily="49" charset="-122"/>
              </a:rPr>
              <a:t>。</a:t>
            </a:r>
            <a:endParaRPr sz="1200" dirty="0">
              <a:latin typeface="楷体" panose="02010609060101010101" pitchFamily="49" charset="-122"/>
              <a:ea typeface="楷体" panose="02010609060101010101" pitchFamily="49" charset="-122"/>
            </a:endParaRPr>
          </a:p>
        </p:txBody>
      </p:sp>
      <p:sp>
        <p:nvSpPr>
          <p:cNvPr id="13" name="矩形 6"/>
          <p:cNvSpPr>
            <a:spLocks noChangeArrowheads="1"/>
          </p:cNvSpPr>
          <p:nvPr/>
        </p:nvSpPr>
        <p:spPr bwMode="auto">
          <a:xfrm>
            <a:off x="4612021" y="7216476"/>
            <a:ext cx="284052" cy="307777"/>
          </a:xfrm>
          <a:prstGeom prst="rect">
            <a:avLst/>
          </a:prstGeom>
          <a:noFill/>
          <a:ln w="9525">
            <a:noFill/>
            <a:miter lim="800000"/>
          </a:ln>
        </p:spPr>
        <p:txBody>
          <a:bodyPr wrap="none">
            <a:spAutoFit/>
          </a:bodyPr>
          <a:lstStyle/>
          <a:p>
            <a:r>
              <a:rPr lang="en-US" altLang="zh-CN" sz="1400" b="1" dirty="0" smtClean="0">
                <a:latin typeface="Arial" panose="020B0604020202020204" pitchFamily="34" charset="0"/>
                <a:cs typeface="Arial" panose="020B0604020202020204" pitchFamily="34" charset="0"/>
              </a:rPr>
              <a:t>8</a:t>
            </a:r>
            <a:endParaRPr lang="en-US" altLang="zh-CN" sz="1400" b="1" dirty="0">
              <a:latin typeface="Arial" panose="020B0604020202020204" pitchFamily="34" charset="0"/>
              <a:cs typeface="Arial" panose="020B0604020202020204" pitchFamily="34" charset="0"/>
            </a:endParaRPr>
          </a:p>
        </p:txBody>
      </p:sp>
      <p:sp>
        <p:nvSpPr>
          <p:cNvPr id="6" name="矩形 5"/>
          <p:cNvSpPr/>
          <p:nvPr/>
        </p:nvSpPr>
        <p:spPr>
          <a:xfrm>
            <a:off x="287561" y="3995861"/>
            <a:ext cx="4860936" cy="720197"/>
          </a:xfrm>
          <a:prstGeom prst="rect">
            <a:avLst/>
          </a:prstGeom>
        </p:spPr>
        <p:txBody>
          <a:bodyPr wrap="square">
            <a:spAutoFit/>
          </a:bodyPr>
          <a:lstStyle/>
          <a:p>
            <a:pPr indent="360045" algn="just">
              <a:lnSpc>
                <a:spcPct val="170000"/>
              </a:lnSpc>
              <a:spcBef>
                <a:spcPts val="0"/>
              </a:spcBef>
            </a:pPr>
            <a:r>
              <a:rPr lang="en-US" sz="1200" b="1" dirty="0" smtClean="0">
                <a:latin typeface="楷体" panose="02010609060101010101" pitchFamily="49" charset="-122"/>
                <a:ea typeface="楷体" panose="02010609060101010101" pitchFamily="49" charset="-122"/>
              </a:rPr>
              <a:t>4</a:t>
            </a:r>
            <a:r>
              <a:rPr sz="1200" b="1" dirty="0" smtClean="0">
                <a:latin typeface="楷体" panose="02010609060101010101" pitchFamily="49" charset="-122"/>
                <a:ea typeface="楷体" panose="02010609060101010101" pitchFamily="49" charset="-122"/>
              </a:rPr>
              <a:t>.</a:t>
            </a:r>
            <a:r>
              <a:rPr sz="1200" b="1" dirty="0">
                <a:latin typeface="楷体" panose="02010609060101010101" pitchFamily="49" charset="-122"/>
                <a:ea typeface="楷体" panose="02010609060101010101" pitchFamily="49" charset="-122"/>
              </a:rPr>
              <a:t>已办业务：</a:t>
            </a:r>
            <a:r>
              <a:rPr sz="1200" dirty="0">
                <a:latin typeface="楷体" panose="02010609060101010101" pitchFamily="49" charset="-122"/>
                <a:ea typeface="楷体" panose="02010609060101010101" pitchFamily="49" charset="-122"/>
              </a:rPr>
              <a:t>登录后进入【我的首页】导航栏，在【已办业务】箱，列出了当前账号已办案件</a:t>
            </a:r>
            <a:r>
              <a:rPr lang="zh-CN" altLang="en-US" sz="1200" dirty="0">
                <a:latin typeface="楷体" panose="02010609060101010101" pitchFamily="49" charset="-122"/>
                <a:ea typeface="楷体" panose="02010609060101010101" pitchFamily="49" charset="-122"/>
              </a:rPr>
              <a:t>，</a:t>
            </a:r>
            <a:r>
              <a:rPr sz="1200" dirty="0" err="1" smtClean="0">
                <a:latin typeface="楷体" panose="02010609060101010101" pitchFamily="49" charset="-122"/>
                <a:ea typeface="楷体" panose="02010609060101010101" pitchFamily="49" charset="-122"/>
              </a:rPr>
              <a:t>单击某案件可查看流转进度和详情</a:t>
            </a:r>
            <a:r>
              <a:rPr sz="1200" dirty="0">
                <a:latin typeface="楷体" panose="02010609060101010101" pitchFamily="49" charset="-122"/>
                <a:ea typeface="楷体" panose="02010609060101010101" pitchFamily="49" charset="-122"/>
              </a:rPr>
              <a:t>。</a:t>
            </a:r>
            <a:endParaRPr lang="zh-CN" altLang="zh-CN" sz="1200" dirty="0">
              <a:latin typeface="楷体" panose="02010609060101010101" pitchFamily="49" charset="-122"/>
              <a:ea typeface="楷体" panose="02010609060101010101" pitchFamily="49" charset="-122"/>
            </a:endParaRPr>
          </a:p>
        </p:txBody>
      </p:sp>
      <p:sp>
        <p:nvSpPr>
          <p:cNvPr id="15" name="圆角矩形 14"/>
          <p:cNvSpPr/>
          <p:nvPr/>
        </p:nvSpPr>
        <p:spPr>
          <a:xfrm>
            <a:off x="1295080" y="829486"/>
            <a:ext cx="2736000" cy="35631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spcAft>
                <a:spcPts val="0"/>
              </a:spcAft>
            </a:pPr>
            <a:r>
              <a:rPr lang="en-US" altLang="zh-CN" sz="1600" dirty="0" smtClean="0">
                <a:latin typeface="本墨竞圆" panose="02000000000000000000" pitchFamily="2" charset="-122"/>
                <a:ea typeface="本墨竞圆" panose="02000000000000000000" pitchFamily="2" charset="-122"/>
              </a:rPr>
              <a:t>06 </a:t>
            </a:r>
            <a:r>
              <a:rPr lang="zh-CN" altLang="en-US" sz="1600" dirty="0">
                <a:latin typeface="本墨竞圆" panose="02000000000000000000" pitchFamily="2" charset="-122"/>
                <a:ea typeface="本墨竞圆" panose="02000000000000000000" pitchFamily="2" charset="-122"/>
              </a:rPr>
              <a:t>首页提醒</a:t>
            </a:r>
            <a:endParaRPr lang="zh-CN" altLang="en-US" sz="1600" dirty="0">
              <a:latin typeface="本墨竞圆" panose="02000000000000000000" pitchFamily="2" charset="-122"/>
              <a:ea typeface="本墨竞圆" panose="02000000000000000000" pitchFamily="2" charset="-122"/>
            </a:endParaRPr>
          </a:p>
        </p:txBody>
      </p:sp>
      <p:pic>
        <p:nvPicPr>
          <p:cNvPr id="2" name="图片 1"/>
          <p:cNvPicPr>
            <a:picLocks noChangeAspect="1"/>
          </p:cNvPicPr>
          <p:nvPr/>
        </p:nvPicPr>
        <p:blipFill>
          <a:blip r:embed="rId2"/>
          <a:stretch>
            <a:fillRect/>
          </a:stretch>
        </p:blipFill>
        <p:spPr>
          <a:xfrm>
            <a:off x="431081" y="1973577"/>
            <a:ext cx="4609465" cy="1866900"/>
          </a:xfrm>
          <a:prstGeom prst="rect">
            <a:avLst/>
          </a:prstGeom>
        </p:spPr>
      </p:pic>
      <p:pic>
        <p:nvPicPr>
          <p:cNvPr id="4" name="图片 3"/>
          <p:cNvPicPr>
            <a:picLocks noChangeAspect="1"/>
          </p:cNvPicPr>
          <p:nvPr/>
        </p:nvPicPr>
        <p:blipFill>
          <a:blip r:embed="rId3"/>
          <a:stretch>
            <a:fillRect/>
          </a:stretch>
        </p:blipFill>
        <p:spPr>
          <a:xfrm>
            <a:off x="395177" y="4754517"/>
            <a:ext cx="4645369" cy="226568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7561" y="179437"/>
            <a:ext cx="464762" cy="464762"/>
          </a:xfrm>
          <a:prstGeom prst="rect">
            <a:avLst/>
          </a:prstGeom>
        </p:spPr>
      </p:pic>
      <p:cxnSp>
        <p:nvCxnSpPr>
          <p:cNvPr id="7" name="直接连接符 6"/>
          <p:cNvCxnSpPr/>
          <p:nvPr/>
        </p:nvCxnSpPr>
        <p:spPr>
          <a:xfrm>
            <a:off x="935633" y="179437"/>
            <a:ext cx="0" cy="432000"/>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007641" y="272883"/>
            <a:ext cx="4320009" cy="307777"/>
          </a:xfrm>
          <a:prstGeom prst="rect">
            <a:avLst/>
          </a:prstGeom>
        </p:spPr>
        <p:txBody>
          <a:bodyPr wrap="square">
            <a:spAutoFit/>
          </a:bodyPr>
          <a:lstStyle/>
          <a:p>
            <a:r>
              <a:rPr lang="zh-CN" altLang="en-US" sz="1400" dirty="0">
                <a:solidFill>
                  <a:srgbClr val="595959"/>
                </a:solidFill>
                <a:latin typeface="本墨竞圆" panose="02000000000000000000" pitchFamily="2" charset="-122"/>
                <a:ea typeface="本墨竞圆" panose="02000000000000000000" pitchFamily="2" charset="-122"/>
              </a:rPr>
              <a:t>广州市地下管线开挖及会签管理系统使用手册</a:t>
            </a:r>
            <a:endParaRPr lang="zh-CN" altLang="en-US" sz="1400" dirty="0">
              <a:solidFill>
                <a:srgbClr val="595959"/>
              </a:solidFill>
              <a:latin typeface="本墨竞圆" panose="02000000000000000000" pitchFamily="2" charset="-122"/>
              <a:ea typeface="本墨竞圆" panose="02000000000000000000" pitchFamily="2" charset="-122"/>
            </a:endParaRPr>
          </a:p>
        </p:txBody>
      </p:sp>
      <p:sp>
        <p:nvSpPr>
          <p:cNvPr id="11" name="矩形 1"/>
          <p:cNvSpPr>
            <a:spLocks noChangeArrowheads="1"/>
          </p:cNvSpPr>
          <p:nvPr/>
        </p:nvSpPr>
        <p:spPr bwMode="auto">
          <a:xfrm>
            <a:off x="431080" y="758284"/>
            <a:ext cx="4565099" cy="889282"/>
          </a:xfrm>
          <a:prstGeom prst="rect">
            <a:avLst/>
          </a:prstGeom>
          <a:noFill/>
          <a:ln w="9525">
            <a:noFill/>
            <a:miter lim="800000"/>
          </a:ln>
        </p:spPr>
        <p:txBody>
          <a:bodyPr wrap="square" lIns="0" tIns="0" rIns="0" bIns="0">
            <a:spAutoFit/>
          </a:bodyPr>
          <a:lstStyle/>
          <a:p>
            <a:pPr indent="360045" algn="just">
              <a:lnSpc>
                <a:spcPct val="170000"/>
              </a:lnSpc>
              <a:spcBef>
                <a:spcPts val="0"/>
              </a:spcBef>
            </a:pPr>
            <a:r>
              <a:rPr lang="en-US" sz="1200" b="1" dirty="0" smtClean="0">
                <a:latin typeface="楷体" panose="02010609060101010101" pitchFamily="49" charset="-122"/>
                <a:ea typeface="楷体" panose="02010609060101010101" pitchFamily="49" charset="-122"/>
              </a:rPr>
              <a:t>5</a:t>
            </a:r>
            <a:r>
              <a:rPr sz="1200" b="1" dirty="0" smtClean="0">
                <a:latin typeface="楷体" panose="02010609060101010101" pitchFamily="49" charset="-122"/>
                <a:ea typeface="楷体" panose="02010609060101010101" pitchFamily="49" charset="-122"/>
              </a:rPr>
              <a:t>.</a:t>
            </a:r>
            <a:r>
              <a:rPr sz="1200" b="1" dirty="0">
                <a:latin typeface="楷体" panose="02010609060101010101" pitchFamily="49" charset="-122"/>
                <a:ea typeface="楷体" panose="02010609060101010101" pitchFamily="49" charset="-122"/>
              </a:rPr>
              <a:t>预警业务：</a:t>
            </a:r>
            <a:r>
              <a:rPr sz="1200" dirty="0" smtClean="0">
                <a:latin typeface="楷体" panose="02010609060101010101" pitchFamily="49" charset="-122"/>
                <a:ea typeface="楷体" panose="02010609060101010101" pitchFamily="49" charset="-122"/>
              </a:rPr>
              <a:t>登录后进入</a:t>
            </a:r>
            <a:r>
              <a:rPr sz="1200" dirty="0">
                <a:latin typeface="楷体" panose="02010609060101010101" pitchFamily="49" charset="-122"/>
                <a:ea typeface="楷体" panose="02010609060101010101" pitchFamily="49" charset="-122"/>
              </a:rPr>
              <a:t>【我的首页】导航栏，在【预警业务】箱，以黄色灯高亮显示，列出当前的将超过办案时限的案件；单击某案件可查看案件流转进度和详情。</a:t>
            </a:r>
            <a:endParaRPr sz="1200" dirty="0">
              <a:latin typeface="楷体" panose="02010609060101010101" pitchFamily="49" charset="-122"/>
              <a:ea typeface="楷体" panose="02010609060101010101" pitchFamily="49" charset="-122"/>
            </a:endParaRPr>
          </a:p>
        </p:txBody>
      </p:sp>
      <p:sp>
        <p:nvSpPr>
          <p:cNvPr id="13" name="矩形 6"/>
          <p:cNvSpPr>
            <a:spLocks noChangeArrowheads="1"/>
          </p:cNvSpPr>
          <p:nvPr/>
        </p:nvSpPr>
        <p:spPr bwMode="auto">
          <a:xfrm>
            <a:off x="4612021" y="7216476"/>
            <a:ext cx="284052" cy="307777"/>
          </a:xfrm>
          <a:prstGeom prst="rect">
            <a:avLst/>
          </a:prstGeom>
          <a:noFill/>
          <a:ln w="9525">
            <a:noFill/>
            <a:miter lim="800000"/>
          </a:ln>
        </p:spPr>
        <p:txBody>
          <a:bodyPr wrap="none">
            <a:spAutoFit/>
          </a:bodyPr>
          <a:lstStyle/>
          <a:p>
            <a:r>
              <a:rPr lang="en-US" altLang="zh-CN" sz="1400" b="1" dirty="0" smtClean="0">
                <a:latin typeface="Arial" panose="020B0604020202020204" pitchFamily="34" charset="0"/>
                <a:cs typeface="Arial" panose="020B0604020202020204" pitchFamily="34" charset="0"/>
              </a:rPr>
              <a:t>9</a:t>
            </a:r>
            <a:endParaRPr lang="en-US" altLang="zh-CN" sz="1400" b="1" dirty="0">
              <a:latin typeface="Arial" panose="020B0604020202020204" pitchFamily="34" charset="0"/>
              <a:cs typeface="Arial" panose="020B0604020202020204" pitchFamily="34" charset="0"/>
            </a:endParaRPr>
          </a:p>
        </p:txBody>
      </p:sp>
      <p:sp>
        <p:nvSpPr>
          <p:cNvPr id="6" name="矩形 1"/>
          <p:cNvSpPr>
            <a:spLocks noChangeArrowheads="1"/>
          </p:cNvSpPr>
          <p:nvPr/>
        </p:nvSpPr>
        <p:spPr bwMode="auto">
          <a:xfrm>
            <a:off x="431081" y="4212684"/>
            <a:ext cx="4565098" cy="889282"/>
          </a:xfrm>
          <a:prstGeom prst="rect">
            <a:avLst/>
          </a:prstGeom>
          <a:noFill/>
          <a:ln w="9525">
            <a:noFill/>
            <a:miter lim="800000"/>
          </a:ln>
        </p:spPr>
        <p:txBody>
          <a:bodyPr wrap="square" lIns="0" tIns="0" rIns="0" bIns="0">
            <a:spAutoFit/>
          </a:bodyPr>
          <a:lstStyle/>
          <a:p>
            <a:pPr indent="360045" algn="just">
              <a:lnSpc>
                <a:spcPct val="170000"/>
              </a:lnSpc>
              <a:spcBef>
                <a:spcPts val="0"/>
              </a:spcBef>
            </a:pPr>
            <a:r>
              <a:rPr lang="en-US" sz="1200" b="1" dirty="0" smtClean="0">
                <a:latin typeface="楷体" panose="02010609060101010101" pitchFamily="49" charset="-122"/>
                <a:ea typeface="楷体" panose="02010609060101010101" pitchFamily="49" charset="-122"/>
              </a:rPr>
              <a:t>6</a:t>
            </a:r>
            <a:r>
              <a:rPr sz="1200" b="1" dirty="0" smtClean="0">
                <a:latin typeface="楷体" panose="02010609060101010101" pitchFamily="49" charset="-122"/>
                <a:ea typeface="楷体" panose="02010609060101010101" pitchFamily="49" charset="-122"/>
              </a:rPr>
              <a:t>.</a:t>
            </a:r>
            <a:r>
              <a:rPr sz="1200" b="1" dirty="0">
                <a:latin typeface="楷体" panose="02010609060101010101" pitchFamily="49" charset="-122"/>
                <a:ea typeface="楷体" panose="02010609060101010101" pitchFamily="49" charset="-122"/>
              </a:rPr>
              <a:t>超时业务：</a:t>
            </a:r>
            <a:r>
              <a:rPr sz="1200" dirty="0">
                <a:latin typeface="楷体" panose="02010609060101010101" pitchFamily="49" charset="-122"/>
                <a:ea typeface="楷体" panose="02010609060101010101" pitchFamily="49" charset="-122"/>
              </a:rPr>
              <a:t>登录后将进入【我的首页】导航栏，在【预警业务】箱，以红色灯高亮显示，列出当前的已超过办案时限的案件；单击某案件可查看案件流转进度和详情。</a:t>
            </a:r>
            <a:endParaRPr sz="1200" dirty="0">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2"/>
          <a:stretch>
            <a:fillRect/>
          </a:stretch>
        </p:blipFill>
        <p:spPr>
          <a:xfrm>
            <a:off x="431165" y="1763395"/>
            <a:ext cx="4566920" cy="2449195"/>
          </a:xfrm>
          <a:prstGeom prst="rect">
            <a:avLst/>
          </a:prstGeom>
        </p:spPr>
      </p:pic>
      <p:pic>
        <p:nvPicPr>
          <p:cNvPr id="4" name="图片 3"/>
          <p:cNvPicPr>
            <a:picLocks noChangeAspect="1"/>
          </p:cNvPicPr>
          <p:nvPr/>
        </p:nvPicPr>
        <p:blipFill>
          <a:blip r:embed="rId3"/>
          <a:stretch>
            <a:fillRect/>
          </a:stretch>
        </p:blipFill>
        <p:spPr>
          <a:xfrm>
            <a:off x="431165" y="5153025"/>
            <a:ext cx="4565015" cy="20637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7561" y="179437"/>
            <a:ext cx="464762" cy="464762"/>
          </a:xfrm>
          <a:prstGeom prst="rect">
            <a:avLst/>
          </a:prstGeom>
        </p:spPr>
      </p:pic>
      <p:cxnSp>
        <p:nvCxnSpPr>
          <p:cNvPr id="7" name="直接连接符 6"/>
          <p:cNvCxnSpPr/>
          <p:nvPr/>
        </p:nvCxnSpPr>
        <p:spPr>
          <a:xfrm>
            <a:off x="935633" y="179437"/>
            <a:ext cx="0" cy="432000"/>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007641" y="272883"/>
            <a:ext cx="4320009" cy="307777"/>
          </a:xfrm>
          <a:prstGeom prst="rect">
            <a:avLst/>
          </a:prstGeom>
        </p:spPr>
        <p:txBody>
          <a:bodyPr wrap="square">
            <a:spAutoFit/>
          </a:bodyPr>
          <a:lstStyle/>
          <a:p>
            <a:r>
              <a:rPr lang="zh-CN" altLang="en-US" sz="1400" dirty="0">
                <a:solidFill>
                  <a:srgbClr val="595959"/>
                </a:solidFill>
                <a:latin typeface="本墨竞圆" panose="02000000000000000000" pitchFamily="2" charset="-122"/>
                <a:ea typeface="本墨竞圆" panose="02000000000000000000" pitchFamily="2" charset="-122"/>
              </a:rPr>
              <a:t>广州市地下管线开挖及会签管理系统使用手册</a:t>
            </a:r>
            <a:endParaRPr lang="zh-CN" altLang="en-US" sz="1400" dirty="0">
              <a:solidFill>
                <a:srgbClr val="595959"/>
              </a:solidFill>
              <a:latin typeface="本墨竞圆" panose="02000000000000000000" pitchFamily="2" charset="-122"/>
              <a:ea typeface="本墨竞圆" panose="02000000000000000000" pitchFamily="2" charset="-122"/>
            </a:endParaRPr>
          </a:p>
        </p:txBody>
      </p:sp>
      <p:sp>
        <p:nvSpPr>
          <p:cNvPr id="13" name="矩形 6"/>
          <p:cNvSpPr>
            <a:spLocks noChangeArrowheads="1"/>
          </p:cNvSpPr>
          <p:nvPr/>
        </p:nvSpPr>
        <p:spPr bwMode="auto">
          <a:xfrm>
            <a:off x="4612021" y="7216476"/>
            <a:ext cx="383438" cy="307777"/>
          </a:xfrm>
          <a:prstGeom prst="rect">
            <a:avLst/>
          </a:prstGeom>
          <a:noFill/>
          <a:ln w="9525">
            <a:noFill/>
            <a:miter lim="800000"/>
          </a:ln>
        </p:spPr>
        <p:txBody>
          <a:bodyPr wrap="none">
            <a:spAutoFit/>
          </a:bodyPr>
          <a:lstStyle/>
          <a:p>
            <a:r>
              <a:rPr lang="en-US" altLang="zh-CN" sz="1400" b="1" dirty="0" smtClean="0">
                <a:latin typeface="Arial" panose="020B0604020202020204" pitchFamily="34" charset="0"/>
                <a:cs typeface="Arial" panose="020B0604020202020204" pitchFamily="34" charset="0"/>
              </a:rPr>
              <a:t>10</a:t>
            </a:r>
            <a:endParaRPr lang="zh-CN" altLang="en-US" sz="1400" b="1" dirty="0">
              <a:latin typeface="Arial" panose="020B0604020202020204" pitchFamily="34" charset="0"/>
              <a:cs typeface="Arial" panose="020B0604020202020204" pitchFamily="34" charset="0"/>
            </a:endParaRPr>
          </a:p>
        </p:txBody>
      </p:sp>
      <p:sp>
        <p:nvSpPr>
          <p:cNvPr id="12" name="矩形 1"/>
          <p:cNvSpPr>
            <a:spLocks noChangeArrowheads="1"/>
          </p:cNvSpPr>
          <p:nvPr/>
        </p:nvSpPr>
        <p:spPr bwMode="auto">
          <a:xfrm>
            <a:off x="300990" y="2193925"/>
            <a:ext cx="4822825" cy="1254125"/>
          </a:xfrm>
          <a:prstGeom prst="rect">
            <a:avLst/>
          </a:prstGeom>
          <a:noFill/>
          <a:ln w="9525">
            <a:noFill/>
            <a:miter lim="800000"/>
          </a:ln>
        </p:spPr>
        <p:txBody>
          <a:bodyPr wrap="square" lIns="0" tIns="0" rIns="0" bIns="0">
            <a:spAutoFit/>
          </a:bodyPr>
          <a:lstStyle/>
          <a:p>
            <a:pPr indent="360045" algn="just">
              <a:lnSpc>
                <a:spcPct val="170000"/>
              </a:lnSpc>
              <a:spcBef>
                <a:spcPts val="0"/>
              </a:spcBef>
            </a:pPr>
            <a:r>
              <a:rPr lang="zh-CN" altLang="en-US" sz="1200" dirty="0" smtClean="0">
                <a:latin typeface="楷体" panose="02010609060101010101" pitchFamily="49" charset="-122"/>
                <a:ea typeface="楷体" panose="02010609060101010101" pitchFamily="49" charset="-122"/>
              </a:rPr>
              <a:t>用</a:t>
            </a:r>
            <a:r>
              <a:rPr lang="zh-CN" altLang="en-US" sz="1200" dirty="0">
                <a:latin typeface="楷体" panose="02010609060101010101" pitchFamily="49" charset="-122"/>
                <a:ea typeface="楷体" panose="02010609060101010101" pitchFamily="49" charset="-122"/>
              </a:rPr>
              <a:t>发起账号登录后，单击导航栏【会签管理】下的【发起会签】菜单项；单击【创建】按钮，在表单输入工程名称（必填项）、工程地址、单位名称（必填项）等信息后，单击【确定】创建会签案；也可单击【导入数据】按钮，通过导入项目模板快速创建会签案。</a:t>
            </a:r>
            <a:endParaRPr lang="zh-CN" altLang="en-US" sz="1200" dirty="0">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2"/>
          <a:stretch>
            <a:fillRect/>
          </a:stretch>
        </p:blipFill>
        <p:spPr>
          <a:xfrm>
            <a:off x="329565" y="3853815"/>
            <a:ext cx="4765040" cy="3086735"/>
          </a:xfrm>
          <a:prstGeom prst="rect">
            <a:avLst/>
          </a:prstGeom>
        </p:spPr>
      </p:pic>
      <p:sp>
        <p:nvSpPr>
          <p:cNvPr id="10" name="文本框 9"/>
          <p:cNvSpPr txBox="1"/>
          <p:nvPr/>
        </p:nvSpPr>
        <p:spPr>
          <a:xfrm>
            <a:off x="431800" y="1691640"/>
            <a:ext cx="2540000" cy="307777"/>
          </a:xfrm>
          <a:prstGeom prst="rect">
            <a:avLst/>
          </a:prstGeom>
          <a:noFill/>
        </p:spPr>
        <p:txBody>
          <a:bodyPr wrap="square" rtlCol="0" anchor="t">
            <a:spAutoFit/>
          </a:bodyPr>
          <a:lstStyle/>
          <a:p>
            <a:r>
              <a:rPr lang="zh-CN" altLang="en-US" sz="1400" b="1" dirty="0">
                <a:latin typeface="楷体" panose="02010609060101010101" pitchFamily="49" charset="-122"/>
                <a:ea typeface="楷体" panose="02010609060101010101" pitchFamily="49" charset="-122"/>
              </a:rPr>
              <a:t>环节1：创建会签案</a:t>
            </a:r>
            <a:endParaRPr lang="zh-CN" altLang="en-US" sz="1400" b="1" dirty="0">
              <a:latin typeface="楷体" panose="02010609060101010101" pitchFamily="49" charset="-122"/>
              <a:ea typeface="楷体" panose="02010609060101010101" pitchFamily="49" charset="-122"/>
            </a:endParaRPr>
          </a:p>
        </p:txBody>
      </p:sp>
      <p:sp>
        <p:nvSpPr>
          <p:cNvPr id="14" name="圆角矩形 13"/>
          <p:cNvSpPr/>
          <p:nvPr/>
        </p:nvSpPr>
        <p:spPr>
          <a:xfrm>
            <a:off x="1199620" y="851660"/>
            <a:ext cx="3024929" cy="35631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spcAft>
                <a:spcPts val="0"/>
              </a:spcAft>
            </a:pPr>
            <a:r>
              <a:rPr lang="en-US" altLang="zh-CN" sz="1600" dirty="0" smtClean="0">
                <a:latin typeface="本墨竞圆" panose="02000000000000000000" pitchFamily="2" charset="-122"/>
                <a:ea typeface="本墨竞圆" panose="02000000000000000000" pitchFamily="2" charset="-122"/>
              </a:rPr>
              <a:t>07 </a:t>
            </a:r>
            <a:r>
              <a:rPr lang="zh-CN" altLang="en-US" sz="1600" dirty="0" smtClean="0">
                <a:latin typeface="本墨竞圆" panose="02000000000000000000" pitchFamily="2" charset="-122"/>
                <a:ea typeface="本墨竞圆" panose="02000000000000000000" pitchFamily="2" charset="-122"/>
              </a:rPr>
              <a:t>会签</a:t>
            </a:r>
            <a:r>
              <a:rPr lang="zh-CN" altLang="en-US" sz="1600" dirty="0">
                <a:latin typeface="本墨竞圆" panose="02000000000000000000" pitchFamily="2" charset="-122"/>
                <a:ea typeface="本墨竞圆" panose="02000000000000000000" pitchFamily="2" charset="-122"/>
              </a:rPr>
              <a:t>流程（建设单位）</a:t>
            </a:r>
            <a:endParaRPr lang="zh-CN" altLang="en-US" sz="1600" dirty="0">
              <a:latin typeface="本墨竞圆" panose="02000000000000000000" pitchFamily="2" charset="-122"/>
              <a:ea typeface="本墨竞圆" panose="02000000000000000000"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7561" y="179437"/>
            <a:ext cx="464762" cy="464762"/>
          </a:xfrm>
          <a:prstGeom prst="rect">
            <a:avLst/>
          </a:prstGeom>
        </p:spPr>
      </p:pic>
      <p:cxnSp>
        <p:nvCxnSpPr>
          <p:cNvPr id="7" name="直接连接符 6"/>
          <p:cNvCxnSpPr/>
          <p:nvPr/>
        </p:nvCxnSpPr>
        <p:spPr>
          <a:xfrm>
            <a:off x="935633" y="179437"/>
            <a:ext cx="0" cy="432000"/>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007641" y="272883"/>
            <a:ext cx="4320009" cy="307777"/>
          </a:xfrm>
          <a:prstGeom prst="rect">
            <a:avLst/>
          </a:prstGeom>
        </p:spPr>
        <p:txBody>
          <a:bodyPr wrap="square">
            <a:spAutoFit/>
          </a:bodyPr>
          <a:lstStyle/>
          <a:p>
            <a:r>
              <a:rPr lang="zh-CN" altLang="en-US" sz="1400" dirty="0">
                <a:solidFill>
                  <a:srgbClr val="595959"/>
                </a:solidFill>
                <a:latin typeface="本墨竞圆" panose="02000000000000000000" pitchFamily="2" charset="-122"/>
                <a:ea typeface="本墨竞圆" panose="02000000000000000000" pitchFamily="2" charset="-122"/>
              </a:rPr>
              <a:t>广州市地下管线开挖及会签管理系统使用手册</a:t>
            </a:r>
            <a:endParaRPr lang="zh-CN" altLang="en-US" sz="1400" dirty="0">
              <a:solidFill>
                <a:srgbClr val="595959"/>
              </a:solidFill>
              <a:latin typeface="本墨竞圆" panose="02000000000000000000" pitchFamily="2" charset="-122"/>
              <a:ea typeface="本墨竞圆" panose="02000000000000000000" pitchFamily="2" charset="-122"/>
            </a:endParaRPr>
          </a:p>
        </p:txBody>
      </p:sp>
      <p:sp>
        <p:nvSpPr>
          <p:cNvPr id="13" name="矩形 6"/>
          <p:cNvSpPr>
            <a:spLocks noChangeArrowheads="1"/>
          </p:cNvSpPr>
          <p:nvPr/>
        </p:nvSpPr>
        <p:spPr bwMode="auto">
          <a:xfrm>
            <a:off x="4612021" y="7216476"/>
            <a:ext cx="373564" cy="307777"/>
          </a:xfrm>
          <a:prstGeom prst="rect">
            <a:avLst/>
          </a:prstGeom>
          <a:noFill/>
          <a:ln w="9525">
            <a:noFill/>
            <a:miter lim="800000"/>
          </a:ln>
        </p:spPr>
        <p:txBody>
          <a:bodyPr wrap="none">
            <a:spAutoFit/>
          </a:bodyPr>
          <a:lstStyle/>
          <a:p>
            <a:r>
              <a:rPr lang="en-US" altLang="zh-CN" sz="1400" b="1" dirty="0" smtClean="0">
                <a:latin typeface="Arial" panose="020B0604020202020204" pitchFamily="34" charset="0"/>
                <a:cs typeface="Arial" panose="020B0604020202020204" pitchFamily="34" charset="0"/>
              </a:rPr>
              <a:t>11</a:t>
            </a:r>
            <a:endParaRPr lang="zh-CN" altLang="en-US" sz="1400" b="1" dirty="0">
              <a:latin typeface="Arial" panose="020B0604020202020204" pitchFamily="34" charset="0"/>
              <a:cs typeface="Arial" panose="020B0604020202020204" pitchFamily="34" charset="0"/>
            </a:endParaRPr>
          </a:p>
        </p:txBody>
      </p:sp>
      <p:sp>
        <p:nvSpPr>
          <p:cNvPr id="5" name="文本框 4"/>
          <p:cNvSpPr txBox="1"/>
          <p:nvPr/>
        </p:nvSpPr>
        <p:spPr>
          <a:xfrm>
            <a:off x="426085" y="1547495"/>
            <a:ext cx="2540000" cy="307975"/>
          </a:xfrm>
          <a:prstGeom prst="rect">
            <a:avLst/>
          </a:prstGeom>
          <a:noFill/>
        </p:spPr>
        <p:txBody>
          <a:bodyPr wrap="square" rtlCol="0" anchor="t">
            <a:spAutoFit/>
          </a:bodyPr>
          <a:lstStyle/>
          <a:p>
            <a:r>
              <a:rPr lang="zh-CN" altLang="en-US" sz="1400" b="1" dirty="0">
                <a:latin typeface="楷体" panose="02010609060101010101" pitchFamily="49" charset="-122"/>
                <a:ea typeface="楷体" panose="02010609060101010101" pitchFamily="49" charset="-122"/>
              </a:rPr>
              <a:t>环节2：上传附件</a:t>
            </a:r>
            <a:endParaRPr lang="zh-CN" altLang="en-US" sz="1400" b="1" dirty="0">
              <a:latin typeface="楷体" panose="02010609060101010101" pitchFamily="49" charset="-122"/>
              <a:ea typeface="楷体" panose="02010609060101010101" pitchFamily="49" charset="-122"/>
            </a:endParaRPr>
          </a:p>
        </p:txBody>
      </p:sp>
      <p:sp>
        <p:nvSpPr>
          <p:cNvPr id="6" name="文本框 5"/>
          <p:cNvSpPr txBox="1"/>
          <p:nvPr/>
        </p:nvSpPr>
        <p:spPr>
          <a:xfrm>
            <a:off x="431577" y="1979637"/>
            <a:ext cx="4503420" cy="1661993"/>
          </a:xfrm>
          <a:prstGeom prst="rect">
            <a:avLst/>
          </a:prstGeom>
          <a:noFill/>
        </p:spPr>
        <p:txBody>
          <a:bodyPr wrap="square" rtlCol="0" anchor="t">
            <a:spAutoFit/>
          </a:bodyPr>
          <a:lstStyle/>
          <a:p>
            <a:pPr indent="360045" algn="just">
              <a:lnSpc>
                <a:spcPct val="170000"/>
              </a:lnSpc>
              <a:spcBef>
                <a:spcPts val="0"/>
              </a:spcBef>
            </a:pPr>
            <a:r>
              <a:rPr lang="zh-CN" altLang="en-US" sz="1200" dirty="0" smtClean="0">
                <a:latin typeface="楷体" panose="02010609060101010101" pitchFamily="49" charset="-122"/>
                <a:ea typeface="楷体" panose="02010609060101010101" pitchFamily="49" charset="-122"/>
              </a:rPr>
              <a:t>进行</a:t>
            </a:r>
            <a:r>
              <a:rPr lang="zh-CN" altLang="en-US" sz="1200" dirty="0">
                <a:latin typeface="楷体" panose="02010609060101010101" pitchFamily="49" charset="-122"/>
                <a:ea typeface="楷体" panose="02010609060101010101" pitchFamily="49" charset="-122"/>
              </a:rPr>
              <a:t>环节1所述创建会签项目后，将自动跳转附件上传页面，单击【材料】导航页面，</a:t>
            </a:r>
            <a:r>
              <a:rPr lang="zh-CN" altLang="en-US" sz="1200" dirty="0" smtClean="0">
                <a:latin typeface="楷体" panose="02010609060101010101" pitchFamily="49" charset="-122"/>
                <a:ea typeface="楷体" panose="02010609060101010101" pitchFamily="49" charset="-122"/>
              </a:rPr>
              <a:t>通过     按钮</a:t>
            </a:r>
            <a:r>
              <a:rPr lang="zh-CN" altLang="en-US" sz="1200" dirty="0">
                <a:latin typeface="楷体" panose="02010609060101010101" pitchFamily="49" charset="-122"/>
                <a:ea typeface="楷体" panose="02010609060101010101" pitchFamily="49" charset="-122"/>
              </a:rPr>
              <a:t>，施工图纸、施工方案和开挖分析范围三类必需附件；三类附件缺少任一附件将无法往下流转会签案；上传附件完成后，单击【发送】，将案件流转至开挖分析环节</a:t>
            </a:r>
            <a:r>
              <a:rPr lang="zh-CN" altLang="en-US" sz="1200" dirty="0" smtClean="0">
                <a:latin typeface="楷体" panose="02010609060101010101" pitchFamily="49" charset="-122"/>
                <a:ea typeface="楷体" panose="02010609060101010101" pitchFamily="49" charset="-122"/>
              </a:rPr>
              <a:t>。</a:t>
            </a:r>
            <a:endParaRPr lang="zh-CN" altLang="en-US" sz="1200" dirty="0">
              <a:latin typeface="楷体" panose="02010609060101010101" pitchFamily="49" charset="-122"/>
              <a:ea typeface="楷体" panose="02010609060101010101" pitchFamily="49" charset="-122"/>
            </a:endParaRPr>
          </a:p>
        </p:txBody>
      </p:sp>
      <p:pic>
        <p:nvPicPr>
          <p:cNvPr id="10" name="图片 9"/>
          <p:cNvPicPr>
            <a:picLocks noChangeAspect="1"/>
          </p:cNvPicPr>
          <p:nvPr/>
        </p:nvPicPr>
        <p:blipFill>
          <a:blip r:embed="rId2"/>
          <a:stretch>
            <a:fillRect/>
          </a:stretch>
        </p:blipFill>
        <p:spPr>
          <a:xfrm>
            <a:off x="2592943" y="2373972"/>
            <a:ext cx="350520" cy="281940"/>
          </a:xfrm>
          <a:prstGeom prst="rect">
            <a:avLst/>
          </a:prstGeom>
        </p:spPr>
      </p:pic>
      <p:pic>
        <p:nvPicPr>
          <p:cNvPr id="18" name="图片 17"/>
          <p:cNvPicPr>
            <a:picLocks noChangeAspect="1"/>
          </p:cNvPicPr>
          <p:nvPr/>
        </p:nvPicPr>
        <p:blipFill>
          <a:blip r:embed="rId3"/>
          <a:stretch>
            <a:fillRect/>
          </a:stretch>
        </p:blipFill>
        <p:spPr>
          <a:xfrm>
            <a:off x="339090" y="3707130"/>
            <a:ext cx="4645660" cy="2987040"/>
          </a:xfrm>
          <a:prstGeom prst="rect">
            <a:avLst/>
          </a:prstGeom>
        </p:spPr>
      </p:pic>
      <p:sp>
        <p:nvSpPr>
          <p:cNvPr id="12" name="圆角矩形 11"/>
          <p:cNvSpPr/>
          <p:nvPr/>
        </p:nvSpPr>
        <p:spPr>
          <a:xfrm>
            <a:off x="1199620" y="851660"/>
            <a:ext cx="3024929" cy="35631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spcAft>
                <a:spcPts val="0"/>
              </a:spcAft>
            </a:pPr>
            <a:r>
              <a:rPr lang="en-US" altLang="zh-CN" sz="1600" dirty="0" smtClean="0">
                <a:latin typeface="本墨竞圆" panose="02000000000000000000" pitchFamily="2" charset="-122"/>
                <a:ea typeface="本墨竞圆" panose="02000000000000000000" pitchFamily="2" charset="-122"/>
              </a:rPr>
              <a:t>07 </a:t>
            </a:r>
            <a:r>
              <a:rPr lang="zh-CN" altLang="en-US" sz="1600" dirty="0" smtClean="0">
                <a:latin typeface="本墨竞圆" panose="02000000000000000000" pitchFamily="2" charset="-122"/>
                <a:ea typeface="本墨竞圆" panose="02000000000000000000" pitchFamily="2" charset="-122"/>
              </a:rPr>
              <a:t>会签</a:t>
            </a:r>
            <a:r>
              <a:rPr lang="zh-CN" altLang="en-US" sz="1600" dirty="0">
                <a:latin typeface="本墨竞圆" panose="02000000000000000000" pitchFamily="2" charset="-122"/>
                <a:ea typeface="本墨竞圆" panose="02000000000000000000" pitchFamily="2" charset="-122"/>
              </a:rPr>
              <a:t>流程（建设单位）</a:t>
            </a:r>
            <a:endParaRPr lang="zh-CN" altLang="en-US" sz="1600" dirty="0">
              <a:latin typeface="本墨竞圆" panose="02000000000000000000" pitchFamily="2" charset="-122"/>
              <a:ea typeface="本墨竞圆" panose="02000000000000000000"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7561" y="179437"/>
            <a:ext cx="464762" cy="464762"/>
          </a:xfrm>
          <a:prstGeom prst="rect">
            <a:avLst/>
          </a:prstGeom>
        </p:spPr>
      </p:pic>
      <p:cxnSp>
        <p:nvCxnSpPr>
          <p:cNvPr id="7" name="直接连接符 6"/>
          <p:cNvCxnSpPr/>
          <p:nvPr/>
        </p:nvCxnSpPr>
        <p:spPr>
          <a:xfrm>
            <a:off x="935633" y="179437"/>
            <a:ext cx="0" cy="432000"/>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007641" y="272883"/>
            <a:ext cx="4320009" cy="307777"/>
          </a:xfrm>
          <a:prstGeom prst="rect">
            <a:avLst/>
          </a:prstGeom>
        </p:spPr>
        <p:txBody>
          <a:bodyPr wrap="square">
            <a:spAutoFit/>
          </a:bodyPr>
          <a:lstStyle/>
          <a:p>
            <a:r>
              <a:rPr lang="zh-CN" altLang="en-US" sz="1400" dirty="0">
                <a:solidFill>
                  <a:srgbClr val="595959"/>
                </a:solidFill>
                <a:latin typeface="本墨竞圆" panose="02000000000000000000" pitchFamily="2" charset="-122"/>
                <a:ea typeface="本墨竞圆" panose="02000000000000000000" pitchFamily="2" charset="-122"/>
              </a:rPr>
              <a:t>广州市地下管线开挖及会签管理系统使用手册</a:t>
            </a:r>
            <a:endParaRPr lang="zh-CN" altLang="en-US" sz="1400" dirty="0">
              <a:solidFill>
                <a:srgbClr val="595959"/>
              </a:solidFill>
              <a:latin typeface="本墨竞圆" panose="02000000000000000000" pitchFamily="2" charset="-122"/>
              <a:ea typeface="本墨竞圆" panose="02000000000000000000" pitchFamily="2" charset="-122"/>
            </a:endParaRPr>
          </a:p>
        </p:txBody>
      </p:sp>
      <p:sp>
        <p:nvSpPr>
          <p:cNvPr id="13" name="矩形 6"/>
          <p:cNvSpPr>
            <a:spLocks noChangeArrowheads="1"/>
          </p:cNvSpPr>
          <p:nvPr/>
        </p:nvSpPr>
        <p:spPr bwMode="auto">
          <a:xfrm>
            <a:off x="4612021" y="7216476"/>
            <a:ext cx="383438" cy="307777"/>
          </a:xfrm>
          <a:prstGeom prst="rect">
            <a:avLst/>
          </a:prstGeom>
          <a:noFill/>
          <a:ln w="9525">
            <a:noFill/>
            <a:miter lim="800000"/>
          </a:ln>
        </p:spPr>
        <p:txBody>
          <a:bodyPr wrap="none">
            <a:spAutoFit/>
          </a:bodyPr>
          <a:lstStyle/>
          <a:p>
            <a:r>
              <a:rPr lang="en-US" altLang="zh-CN" sz="1400" b="1" dirty="0" smtClean="0">
                <a:latin typeface="Arial" panose="020B0604020202020204" pitchFamily="34" charset="0"/>
                <a:cs typeface="Arial" panose="020B0604020202020204" pitchFamily="34" charset="0"/>
              </a:rPr>
              <a:t>12</a:t>
            </a:r>
            <a:endParaRPr lang="zh-CN" altLang="en-US" sz="1400" b="1" dirty="0">
              <a:latin typeface="Arial" panose="020B0604020202020204" pitchFamily="34" charset="0"/>
              <a:cs typeface="Arial" panose="020B0604020202020204" pitchFamily="34" charset="0"/>
            </a:endParaRPr>
          </a:p>
        </p:txBody>
      </p:sp>
      <p:sp>
        <p:nvSpPr>
          <p:cNvPr id="17" name="矩形 1"/>
          <p:cNvSpPr>
            <a:spLocks noChangeArrowheads="1"/>
          </p:cNvSpPr>
          <p:nvPr/>
        </p:nvSpPr>
        <p:spPr bwMode="auto">
          <a:xfrm>
            <a:off x="427395" y="1979352"/>
            <a:ext cx="4464000" cy="1254125"/>
          </a:xfrm>
          <a:prstGeom prst="rect">
            <a:avLst/>
          </a:prstGeom>
          <a:noFill/>
          <a:ln w="9525">
            <a:noFill/>
            <a:miter lim="800000"/>
          </a:ln>
        </p:spPr>
        <p:txBody>
          <a:bodyPr wrap="square" lIns="0" tIns="0" rIns="0" bIns="0">
            <a:spAutoFit/>
          </a:bodyPr>
          <a:lstStyle/>
          <a:p>
            <a:pPr indent="360045" algn="just">
              <a:lnSpc>
                <a:spcPct val="170000"/>
              </a:lnSpc>
              <a:spcBef>
                <a:spcPts val="0"/>
              </a:spcBef>
            </a:pPr>
            <a:r>
              <a:rPr sz="1200" dirty="0" smtClean="0">
                <a:latin typeface="楷体" panose="02010609060101010101" pitchFamily="49" charset="-122"/>
                <a:ea typeface="楷体" panose="02010609060101010101" pitchFamily="49" charset="-122"/>
              </a:rPr>
              <a:t>上传开挖分析报告</a:t>
            </a:r>
            <a:r>
              <a:rPr sz="1200" dirty="0">
                <a:latin typeface="楷体" panose="02010609060101010101" pitchFamily="49" charset="-122"/>
                <a:ea typeface="楷体" panose="02010609060101010101" pitchFamily="49" charset="-122"/>
              </a:rPr>
              <a:t>：管线信息管理中心经办人账户登录后，进入首条待办业务，将下载开挖分析范围附件，根据范围线资料在广州市地下管线综合管理平台生成开挖分析报告，并上传到【开挖分析报告】文件夹下；单击【发送】，将案件流转至下一环节。</a:t>
            </a:r>
            <a:endParaRPr sz="1200" dirty="0">
              <a:latin typeface="楷体" panose="02010609060101010101" pitchFamily="49" charset="-122"/>
              <a:ea typeface="楷体" panose="02010609060101010101" pitchFamily="49" charset="-122"/>
            </a:endParaRPr>
          </a:p>
        </p:txBody>
      </p:sp>
      <p:sp>
        <p:nvSpPr>
          <p:cNvPr id="9" name="文本框 8"/>
          <p:cNvSpPr txBox="1"/>
          <p:nvPr/>
        </p:nvSpPr>
        <p:spPr>
          <a:xfrm>
            <a:off x="431800" y="1475105"/>
            <a:ext cx="2540000" cy="307975"/>
          </a:xfrm>
          <a:prstGeom prst="rect">
            <a:avLst/>
          </a:prstGeom>
          <a:noFill/>
        </p:spPr>
        <p:txBody>
          <a:bodyPr wrap="square" rtlCol="0" anchor="t">
            <a:spAutoFit/>
          </a:bodyPr>
          <a:lstStyle/>
          <a:p>
            <a:r>
              <a:rPr lang="zh-CN" altLang="en-US" sz="1400" b="1" dirty="0">
                <a:latin typeface="楷体" panose="02010609060101010101" pitchFamily="49" charset="-122"/>
                <a:ea typeface="楷体" panose="02010609060101010101" pitchFamily="49" charset="-122"/>
              </a:rPr>
              <a:t>环节3：开挖分析</a:t>
            </a:r>
            <a:endParaRPr lang="zh-CN" altLang="en-US" sz="1400" b="1" dirty="0">
              <a:latin typeface="楷体" panose="02010609060101010101" pitchFamily="49" charset="-122"/>
              <a:ea typeface="楷体" panose="02010609060101010101" pitchFamily="49" charset="-122"/>
            </a:endParaRPr>
          </a:p>
        </p:txBody>
      </p:sp>
      <p:sp>
        <p:nvSpPr>
          <p:cNvPr id="11" name="圆角矩形 10"/>
          <p:cNvSpPr/>
          <p:nvPr/>
        </p:nvSpPr>
        <p:spPr>
          <a:xfrm>
            <a:off x="1007641" y="865115"/>
            <a:ext cx="3456384" cy="35631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spcAft>
                <a:spcPts val="0"/>
              </a:spcAft>
            </a:pPr>
            <a:r>
              <a:rPr lang="en-US" altLang="zh-CN" sz="1600" dirty="0" smtClean="0">
                <a:latin typeface="本墨竞圆" panose="02000000000000000000" pitchFamily="2" charset="-122"/>
                <a:ea typeface="本墨竞圆" panose="02000000000000000000" pitchFamily="2" charset="-122"/>
              </a:rPr>
              <a:t>07 </a:t>
            </a:r>
            <a:r>
              <a:rPr lang="zh-CN" altLang="en-US" sz="1600" dirty="0" smtClean="0">
                <a:latin typeface="本墨竞圆" panose="02000000000000000000" pitchFamily="2" charset="-122"/>
                <a:ea typeface="本墨竞圆" panose="02000000000000000000" pitchFamily="2" charset="-122"/>
              </a:rPr>
              <a:t>会签</a:t>
            </a:r>
            <a:r>
              <a:rPr lang="zh-CN" altLang="en-US" sz="1600" dirty="0">
                <a:latin typeface="本墨竞圆" panose="02000000000000000000" pitchFamily="2" charset="-122"/>
                <a:ea typeface="本墨竞圆" panose="02000000000000000000" pitchFamily="2" charset="-122"/>
              </a:rPr>
              <a:t>流程</a:t>
            </a:r>
            <a:r>
              <a:rPr lang="zh-CN" altLang="en-US" sz="1600" dirty="0" smtClean="0">
                <a:latin typeface="本墨竞圆" panose="02000000000000000000" pitchFamily="2" charset="-122"/>
                <a:ea typeface="本墨竞圆" panose="02000000000000000000" pitchFamily="2" charset="-122"/>
              </a:rPr>
              <a:t>（管线信息中心）</a:t>
            </a:r>
            <a:endParaRPr lang="zh-CN" altLang="en-US" sz="1600" dirty="0">
              <a:latin typeface="本墨竞圆" panose="02000000000000000000" pitchFamily="2" charset="-122"/>
              <a:ea typeface="本墨竞圆" panose="02000000000000000000" pitchFamily="2" charset="-122"/>
            </a:endParaRPr>
          </a:p>
        </p:txBody>
      </p:sp>
      <p:pic>
        <p:nvPicPr>
          <p:cNvPr id="12" name="图片 11"/>
          <p:cNvPicPr>
            <a:picLocks noChangeAspect="1"/>
          </p:cNvPicPr>
          <p:nvPr/>
        </p:nvPicPr>
        <p:blipFill>
          <a:blip r:embed="rId2"/>
          <a:stretch>
            <a:fillRect/>
          </a:stretch>
        </p:blipFill>
        <p:spPr>
          <a:xfrm>
            <a:off x="135905" y="3429749"/>
            <a:ext cx="5046980" cy="269811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7561" y="179437"/>
            <a:ext cx="464762" cy="464762"/>
          </a:xfrm>
          <a:prstGeom prst="rect">
            <a:avLst/>
          </a:prstGeom>
        </p:spPr>
      </p:pic>
      <p:cxnSp>
        <p:nvCxnSpPr>
          <p:cNvPr id="7" name="直接连接符 6"/>
          <p:cNvCxnSpPr/>
          <p:nvPr/>
        </p:nvCxnSpPr>
        <p:spPr>
          <a:xfrm>
            <a:off x="935633" y="179437"/>
            <a:ext cx="0" cy="432000"/>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007641" y="272883"/>
            <a:ext cx="4320009" cy="307777"/>
          </a:xfrm>
          <a:prstGeom prst="rect">
            <a:avLst/>
          </a:prstGeom>
        </p:spPr>
        <p:txBody>
          <a:bodyPr wrap="square">
            <a:spAutoFit/>
          </a:bodyPr>
          <a:lstStyle/>
          <a:p>
            <a:r>
              <a:rPr lang="zh-CN" altLang="en-US" sz="1400" dirty="0">
                <a:solidFill>
                  <a:srgbClr val="595959"/>
                </a:solidFill>
                <a:latin typeface="本墨竞圆" panose="02000000000000000000" pitchFamily="2" charset="-122"/>
                <a:ea typeface="本墨竞圆" panose="02000000000000000000" pitchFamily="2" charset="-122"/>
              </a:rPr>
              <a:t>广州市地下管线开挖及会签管理系统使用手册</a:t>
            </a:r>
            <a:endParaRPr lang="zh-CN" altLang="en-US" sz="1400" dirty="0">
              <a:solidFill>
                <a:srgbClr val="595959"/>
              </a:solidFill>
              <a:latin typeface="本墨竞圆" panose="02000000000000000000" pitchFamily="2" charset="-122"/>
              <a:ea typeface="本墨竞圆" panose="02000000000000000000" pitchFamily="2" charset="-122"/>
            </a:endParaRPr>
          </a:p>
        </p:txBody>
      </p:sp>
      <p:sp>
        <p:nvSpPr>
          <p:cNvPr id="13" name="矩形 6"/>
          <p:cNvSpPr>
            <a:spLocks noChangeArrowheads="1"/>
          </p:cNvSpPr>
          <p:nvPr/>
        </p:nvSpPr>
        <p:spPr bwMode="auto">
          <a:xfrm>
            <a:off x="4612021" y="7216476"/>
            <a:ext cx="383438" cy="307777"/>
          </a:xfrm>
          <a:prstGeom prst="rect">
            <a:avLst/>
          </a:prstGeom>
          <a:noFill/>
          <a:ln w="9525">
            <a:noFill/>
            <a:miter lim="800000"/>
          </a:ln>
        </p:spPr>
        <p:txBody>
          <a:bodyPr wrap="none">
            <a:spAutoFit/>
          </a:bodyPr>
          <a:lstStyle/>
          <a:p>
            <a:r>
              <a:rPr lang="en-US" altLang="zh-CN" sz="1400" b="1" dirty="0" smtClean="0">
                <a:latin typeface="Arial" panose="020B0604020202020204" pitchFamily="34" charset="0"/>
                <a:cs typeface="Arial" panose="020B0604020202020204" pitchFamily="34" charset="0"/>
              </a:rPr>
              <a:t>13</a:t>
            </a:r>
            <a:endParaRPr lang="zh-CN" altLang="en-US" sz="1400" b="1" dirty="0">
              <a:latin typeface="Arial" panose="020B0604020202020204" pitchFamily="34" charset="0"/>
              <a:cs typeface="Arial" panose="020B0604020202020204" pitchFamily="34" charset="0"/>
            </a:endParaRPr>
          </a:p>
        </p:txBody>
      </p:sp>
      <p:sp>
        <p:nvSpPr>
          <p:cNvPr id="17" name="矩形 1"/>
          <p:cNvSpPr>
            <a:spLocks noChangeArrowheads="1"/>
          </p:cNvSpPr>
          <p:nvPr/>
        </p:nvSpPr>
        <p:spPr bwMode="auto">
          <a:xfrm>
            <a:off x="427395" y="2051645"/>
            <a:ext cx="4464000" cy="627864"/>
          </a:xfrm>
          <a:prstGeom prst="rect">
            <a:avLst/>
          </a:prstGeom>
          <a:noFill/>
          <a:ln w="9525">
            <a:noFill/>
            <a:miter lim="800000"/>
          </a:ln>
        </p:spPr>
        <p:txBody>
          <a:bodyPr wrap="square" lIns="0" tIns="0" rIns="0" bIns="0">
            <a:spAutoFit/>
          </a:bodyPr>
          <a:lstStyle/>
          <a:p>
            <a:pPr indent="360045" algn="just">
              <a:lnSpc>
                <a:spcPct val="170000"/>
              </a:lnSpc>
              <a:spcBef>
                <a:spcPts val="0"/>
              </a:spcBef>
            </a:pPr>
            <a:r>
              <a:rPr sz="1200" dirty="0" err="1" smtClean="0">
                <a:latin typeface="楷体" panose="02010609060101010101" pitchFamily="49" charset="-122"/>
                <a:ea typeface="楷体" panose="02010609060101010101" pitchFamily="49" charset="-122"/>
              </a:rPr>
              <a:t>用发起账号登录后</a:t>
            </a:r>
            <a:r>
              <a:rPr sz="1200" dirty="0" err="1">
                <a:latin typeface="楷体" panose="02010609060101010101" pitchFamily="49" charset="-122"/>
                <a:ea typeface="楷体" panose="02010609060101010101" pitchFamily="49" charset="-122"/>
              </a:rPr>
              <a:t>，进入首条待办业务；单击【发送</a:t>
            </a:r>
            <a:r>
              <a:rPr sz="1200" dirty="0">
                <a:latin typeface="楷体" panose="02010609060101010101" pitchFamily="49" charset="-122"/>
                <a:ea typeface="楷体" panose="02010609060101010101" pitchFamily="49" charset="-122"/>
              </a:rPr>
              <a:t>】，将案件发送给所有管线权属单位，流转至管线权属单位的办理环节。</a:t>
            </a:r>
            <a:endParaRPr sz="1200" dirty="0">
              <a:latin typeface="楷体" panose="02010609060101010101" pitchFamily="49" charset="-122"/>
              <a:ea typeface="楷体" panose="02010609060101010101" pitchFamily="49" charset="-122"/>
            </a:endParaRPr>
          </a:p>
        </p:txBody>
      </p:sp>
      <p:sp>
        <p:nvSpPr>
          <p:cNvPr id="9" name="文本框 8"/>
          <p:cNvSpPr txBox="1"/>
          <p:nvPr/>
        </p:nvSpPr>
        <p:spPr>
          <a:xfrm>
            <a:off x="431800" y="1475105"/>
            <a:ext cx="2540000" cy="307975"/>
          </a:xfrm>
          <a:prstGeom prst="rect">
            <a:avLst/>
          </a:prstGeom>
          <a:noFill/>
        </p:spPr>
        <p:txBody>
          <a:bodyPr wrap="square" rtlCol="0" anchor="t">
            <a:spAutoFit/>
          </a:bodyPr>
          <a:lstStyle/>
          <a:p>
            <a:r>
              <a:rPr lang="zh-CN" altLang="en-US" sz="1400" b="1" dirty="0">
                <a:latin typeface="楷体" panose="02010609060101010101" pitchFamily="49" charset="-122"/>
                <a:ea typeface="楷体" panose="02010609060101010101" pitchFamily="49" charset="-122"/>
              </a:rPr>
              <a:t>环节4：发起会签</a:t>
            </a:r>
            <a:endParaRPr lang="zh-CN" altLang="en-US" sz="1400" b="1" dirty="0">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2"/>
          <a:stretch>
            <a:fillRect/>
          </a:stretch>
        </p:blipFill>
        <p:spPr>
          <a:xfrm>
            <a:off x="134620" y="2915741"/>
            <a:ext cx="5094605" cy="2994025"/>
          </a:xfrm>
          <a:prstGeom prst="rect">
            <a:avLst/>
          </a:prstGeom>
        </p:spPr>
      </p:pic>
      <p:sp>
        <p:nvSpPr>
          <p:cNvPr id="10" name="圆角矩形 9"/>
          <p:cNvSpPr/>
          <p:nvPr/>
        </p:nvSpPr>
        <p:spPr>
          <a:xfrm>
            <a:off x="1199620" y="851660"/>
            <a:ext cx="3024929" cy="35631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spcAft>
                <a:spcPts val="0"/>
              </a:spcAft>
            </a:pPr>
            <a:r>
              <a:rPr lang="en-US" altLang="zh-CN" sz="1600" dirty="0" smtClean="0">
                <a:latin typeface="本墨竞圆" panose="02000000000000000000" pitchFamily="2" charset="-122"/>
                <a:ea typeface="本墨竞圆" panose="02000000000000000000" pitchFamily="2" charset="-122"/>
              </a:rPr>
              <a:t>07 </a:t>
            </a:r>
            <a:r>
              <a:rPr lang="zh-CN" altLang="en-US" sz="1600" dirty="0" smtClean="0">
                <a:latin typeface="本墨竞圆" panose="02000000000000000000" pitchFamily="2" charset="-122"/>
                <a:ea typeface="本墨竞圆" panose="02000000000000000000" pitchFamily="2" charset="-122"/>
              </a:rPr>
              <a:t>会签</a:t>
            </a:r>
            <a:r>
              <a:rPr lang="zh-CN" altLang="en-US" sz="1600" dirty="0">
                <a:latin typeface="本墨竞圆" panose="02000000000000000000" pitchFamily="2" charset="-122"/>
                <a:ea typeface="本墨竞圆" panose="02000000000000000000" pitchFamily="2" charset="-122"/>
              </a:rPr>
              <a:t>流程（建设单位）</a:t>
            </a:r>
            <a:endParaRPr lang="zh-CN" altLang="en-US" sz="1600" dirty="0">
              <a:latin typeface="本墨竞圆" panose="02000000000000000000" pitchFamily="2" charset="-122"/>
              <a:ea typeface="本墨竞圆" panose="02000000000000000000"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7561" y="179437"/>
            <a:ext cx="464762" cy="464762"/>
          </a:xfrm>
          <a:prstGeom prst="rect">
            <a:avLst/>
          </a:prstGeom>
        </p:spPr>
      </p:pic>
      <p:cxnSp>
        <p:nvCxnSpPr>
          <p:cNvPr id="7" name="直接连接符 6"/>
          <p:cNvCxnSpPr/>
          <p:nvPr/>
        </p:nvCxnSpPr>
        <p:spPr>
          <a:xfrm>
            <a:off x="935633" y="179437"/>
            <a:ext cx="0" cy="432000"/>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007641" y="272883"/>
            <a:ext cx="4320009" cy="307777"/>
          </a:xfrm>
          <a:prstGeom prst="rect">
            <a:avLst/>
          </a:prstGeom>
        </p:spPr>
        <p:txBody>
          <a:bodyPr wrap="square">
            <a:spAutoFit/>
          </a:bodyPr>
          <a:lstStyle/>
          <a:p>
            <a:r>
              <a:rPr lang="zh-CN" altLang="en-US" sz="1400" dirty="0">
                <a:solidFill>
                  <a:srgbClr val="595959"/>
                </a:solidFill>
                <a:latin typeface="本墨竞圆" panose="02000000000000000000" pitchFamily="2" charset="-122"/>
                <a:ea typeface="本墨竞圆" panose="02000000000000000000" pitchFamily="2" charset="-122"/>
              </a:rPr>
              <a:t>广州市地下管线开挖及会签管理系统使用</a:t>
            </a:r>
            <a:r>
              <a:rPr lang="zh-CN" altLang="en-US" sz="1400" dirty="0" smtClean="0">
                <a:solidFill>
                  <a:srgbClr val="595959"/>
                </a:solidFill>
                <a:latin typeface="本墨竞圆" panose="02000000000000000000" pitchFamily="2" charset="-122"/>
                <a:ea typeface="本墨竞圆" panose="02000000000000000000" pitchFamily="2" charset="-122"/>
              </a:rPr>
              <a:t>手册</a:t>
            </a:r>
            <a:endParaRPr lang="zh-CN" altLang="en-US" sz="1400" dirty="0">
              <a:solidFill>
                <a:srgbClr val="595959"/>
              </a:solidFill>
              <a:latin typeface="本墨竞圆" panose="02000000000000000000" pitchFamily="2" charset="-122"/>
              <a:ea typeface="本墨竞圆" panose="02000000000000000000" pitchFamily="2" charset="-122"/>
            </a:endParaRPr>
          </a:p>
        </p:txBody>
      </p:sp>
      <p:sp>
        <p:nvSpPr>
          <p:cNvPr id="11" name="矩形 1"/>
          <p:cNvSpPr>
            <a:spLocks noChangeArrowheads="1"/>
          </p:cNvSpPr>
          <p:nvPr/>
        </p:nvSpPr>
        <p:spPr bwMode="auto">
          <a:xfrm>
            <a:off x="455211" y="1928147"/>
            <a:ext cx="4464000" cy="1883593"/>
          </a:xfrm>
          <a:prstGeom prst="rect">
            <a:avLst/>
          </a:prstGeom>
          <a:noFill/>
          <a:ln w="9525">
            <a:noFill/>
            <a:miter lim="800000"/>
          </a:ln>
        </p:spPr>
        <p:txBody>
          <a:bodyPr wrap="square" lIns="0" tIns="0" rIns="0" bIns="0">
            <a:spAutoFit/>
          </a:bodyPr>
          <a:lstStyle/>
          <a:p>
            <a:pPr indent="360045" algn="just">
              <a:lnSpc>
                <a:spcPct val="170000"/>
              </a:lnSpc>
              <a:spcBef>
                <a:spcPts val="0"/>
              </a:spcBef>
            </a:pPr>
            <a:r>
              <a:rPr sz="1200" dirty="0" smtClean="0">
                <a:latin typeface="楷体" panose="02010609060101010101" pitchFamily="49" charset="-122"/>
                <a:ea typeface="楷体" panose="02010609060101010101" pitchFamily="49" charset="-122"/>
              </a:rPr>
              <a:t>用权属单位会签主账号登录后</a:t>
            </a:r>
            <a:r>
              <a:rPr sz="1200" dirty="0">
                <a:latin typeface="楷体" panose="02010609060101010101" pitchFamily="49" charset="-122"/>
                <a:ea typeface="楷体" panose="02010609060101010101" pitchFamily="49" charset="-122"/>
              </a:rPr>
              <a:t>，进入首条待办业务；浏览附件信息，下载或查看施工图纸、施工方案、开挖分析报告材料；在【权属单位意见表】中单击【新增】按钮，填写会签意见；在【会签意见附件】文件夹下上传经盖章的权属单位意见表扫描件（通过【打印】按钮生成打印），必须上传权属单位意见表才可进行下步流转；单击【发送】，将案件流转至建设单位的意见汇总环节。</a:t>
            </a:r>
            <a:endParaRPr sz="1200" dirty="0">
              <a:latin typeface="楷体" panose="02010609060101010101" pitchFamily="49" charset="-122"/>
              <a:ea typeface="楷体" panose="02010609060101010101" pitchFamily="49" charset="-122"/>
            </a:endParaRPr>
          </a:p>
        </p:txBody>
      </p:sp>
      <p:sp>
        <p:nvSpPr>
          <p:cNvPr id="13" name="矩形 6"/>
          <p:cNvSpPr>
            <a:spLocks noChangeArrowheads="1"/>
          </p:cNvSpPr>
          <p:nvPr/>
        </p:nvSpPr>
        <p:spPr bwMode="auto">
          <a:xfrm>
            <a:off x="4612021" y="7216476"/>
            <a:ext cx="383438" cy="307777"/>
          </a:xfrm>
          <a:prstGeom prst="rect">
            <a:avLst/>
          </a:prstGeom>
          <a:noFill/>
          <a:ln w="9525">
            <a:noFill/>
            <a:miter lim="800000"/>
          </a:ln>
        </p:spPr>
        <p:txBody>
          <a:bodyPr wrap="none">
            <a:spAutoFit/>
          </a:bodyPr>
          <a:lstStyle/>
          <a:p>
            <a:r>
              <a:rPr lang="en-US" altLang="zh-CN" sz="1400" b="1" dirty="0" smtClean="0">
                <a:latin typeface="Arial" panose="020B0604020202020204" pitchFamily="34" charset="0"/>
                <a:cs typeface="Arial" panose="020B0604020202020204" pitchFamily="34" charset="0"/>
              </a:rPr>
              <a:t>14</a:t>
            </a:r>
            <a:endParaRPr lang="zh-CN" altLang="en-US" sz="1400" b="1" dirty="0">
              <a:latin typeface="Arial" panose="020B0604020202020204" pitchFamily="34" charset="0"/>
              <a:cs typeface="Arial" panose="020B0604020202020204" pitchFamily="34" charset="0"/>
            </a:endParaRPr>
          </a:p>
        </p:txBody>
      </p:sp>
      <p:sp>
        <p:nvSpPr>
          <p:cNvPr id="10" name="文本框 9"/>
          <p:cNvSpPr txBox="1"/>
          <p:nvPr/>
        </p:nvSpPr>
        <p:spPr>
          <a:xfrm>
            <a:off x="706120" y="1548130"/>
            <a:ext cx="2540000" cy="307975"/>
          </a:xfrm>
          <a:prstGeom prst="rect">
            <a:avLst/>
          </a:prstGeom>
          <a:noFill/>
        </p:spPr>
        <p:txBody>
          <a:bodyPr wrap="square" rtlCol="0" anchor="t">
            <a:spAutoFit/>
          </a:bodyPr>
          <a:lstStyle/>
          <a:p>
            <a:r>
              <a:rPr lang="zh-CN" altLang="en-US" sz="1400" b="1" dirty="0">
                <a:latin typeface="楷体" panose="02010609060101010101" pitchFamily="49" charset="-122"/>
                <a:ea typeface="楷体" panose="02010609060101010101" pitchFamily="49" charset="-122"/>
              </a:rPr>
              <a:t>环节5：直接办理</a:t>
            </a:r>
            <a:endParaRPr lang="zh-CN" altLang="en-US" sz="1400" b="1" dirty="0">
              <a:latin typeface="楷体" panose="02010609060101010101" pitchFamily="49" charset="-122"/>
              <a:ea typeface="楷体" panose="02010609060101010101" pitchFamily="49" charset="-122"/>
            </a:endParaRPr>
          </a:p>
        </p:txBody>
      </p:sp>
      <p:pic>
        <p:nvPicPr>
          <p:cNvPr id="12" name="图片 11"/>
          <p:cNvPicPr>
            <a:picLocks noChangeAspect="1"/>
          </p:cNvPicPr>
          <p:nvPr/>
        </p:nvPicPr>
        <p:blipFill>
          <a:blip r:embed="rId2"/>
          <a:stretch>
            <a:fillRect/>
          </a:stretch>
        </p:blipFill>
        <p:spPr>
          <a:xfrm>
            <a:off x="307156" y="3923853"/>
            <a:ext cx="4772025" cy="3019425"/>
          </a:xfrm>
          <a:prstGeom prst="rect">
            <a:avLst/>
          </a:prstGeom>
        </p:spPr>
      </p:pic>
      <p:sp>
        <p:nvSpPr>
          <p:cNvPr id="15" name="圆角矩形 14"/>
          <p:cNvSpPr/>
          <p:nvPr/>
        </p:nvSpPr>
        <p:spPr>
          <a:xfrm>
            <a:off x="1199620" y="851660"/>
            <a:ext cx="3024929" cy="35631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spcAft>
                <a:spcPts val="0"/>
              </a:spcAft>
            </a:pPr>
            <a:r>
              <a:rPr lang="en-US" altLang="zh-CN" sz="1600" dirty="0" smtClean="0">
                <a:latin typeface="本墨竞圆" panose="02000000000000000000" pitchFamily="2" charset="-122"/>
                <a:ea typeface="本墨竞圆" panose="02000000000000000000" pitchFamily="2" charset="-122"/>
              </a:rPr>
              <a:t>07 </a:t>
            </a:r>
            <a:r>
              <a:rPr lang="zh-CN" altLang="en-US" sz="1600" dirty="0" smtClean="0">
                <a:latin typeface="本墨竞圆" panose="02000000000000000000" pitchFamily="2" charset="-122"/>
                <a:ea typeface="本墨竞圆" panose="02000000000000000000" pitchFamily="2" charset="-122"/>
              </a:rPr>
              <a:t>会签</a:t>
            </a:r>
            <a:r>
              <a:rPr lang="zh-CN" altLang="en-US" sz="1600" dirty="0">
                <a:latin typeface="本墨竞圆" panose="02000000000000000000" pitchFamily="2" charset="-122"/>
                <a:ea typeface="本墨竞圆" panose="02000000000000000000" pitchFamily="2" charset="-122"/>
              </a:rPr>
              <a:t>流程</a:t>
            </a:r>
            <a:r>
              <a:rPr lang="zh-CN" altLang="en-US" sz="1600" dirty="0" smtClean="0">
                <a:latin typeface="本墨竞圆" panose="02000000000000000000" pitchFamily="2" charset="-122"/>
                <a:ea typeface="本墨竞圆" panose="02000000000000000000" pitchFamily="2" charset="-122"/>
              </a:rPr>
              <a:t>（管线权属单位）</a:t>
            </a:r>
            <a:endParaRPr lang="zh-CN" altLang="en-US" sz="1600" dirty="0">
              <a:latin typeface="本墨竞圆" panose="02000000000000000000" pitchFamily="2" charset="-122"/>
              <a:ea typeface="本墨竞圆" panose="02000000000000000000"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7561" y="179437"/>
            <a:ext cx="464762" cy="464762"/>
          </a:xfrm>
          <a:prstGeom prst="rect">
            <a:avLst/>
          </a:prstGeom>
        </p:spPr>
      </p:pic>
      <p:cxnSp>
        <p:nvCxnSpPr>
          <p:cNvPr id="7" name="直接连接符 6"/>
          <p:cNvCxnSpPr/>
          <p:nvPr/>
        </p:nvCxnSpPr>
        <p:spPr>
          <a:xfrm>
            <a:off x="935633" y="179437"/>
            <a:ext cx="0" cy="432000"/>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007641" y="272883"/>
            <a:ext cx="4320009" cy="307777"/>
          </a:xfrm>
          <a:prstGeom prst="rect">
            <a:avLst/>
          </a:prstGeom>
        </p:spPr>
        <p:txBody>
          <a:bodyPr wrap="square">
            <a:spAutoFit/>
          </a:bodyPr>
          <a:lstStyle/>
          <a:p>
            <a:r>
              <a:rPr lang="zh-CN" altLang="en-US" sz="1400" dirty="0">
                <a:solidFill>
                  <a:srgbClr val="595959"/>
                </a:solidFill>
                <a:latin typeface="本墨竞圆" panose="02000000000000000000" pitchFamily="2" charset="-122"/>
                <a:ea typeface="本墨竞圆" panose="02000000000000000000" pitchFamily="2" charset="-122"/>
              </a:rPr>
              <a:t>广州市地下管线开挖及会签管理系统使用</a:t>
            </a:r>
            <a:r>
              <a:rPr lang="zh-CN" altLang="en-US" sz="1400" dirty="0" smtClean="0">
                <a:solidFill>
                  <a:srgbClr val="595959"/>
                </a:solidFill>
                <a:latin typeface="本墨竞圆" panose="02000000000000000000" pitchFamily="2" charset="-122"/>
                <a:ea typeface="本墨竞圆" panose="02000000000000000000" pitchFamily="2" charset="-122"/>
              </a:rPr>
              <a:t>手册</a:t>
            </a:r>
            <a:endParaRPr lang="zh-CN" altLang="en-US" sz="1400" dirty="0">
              <a:solidFill>
                <a:srgbClr val="595959"/>
              </a:solidFill>
              <a:latin typeface="本墨竞圆" panose="02000000000000000000" pitchFamily="2" charset="-122"/>
              <a:ea typeface="本墨竞圆" panose="02000000000000000000" pitchFamily="2" charset="-122"/>
            </a:endParaRPr>
          </a:p>
        </p:txBody>
      </p:sp>
      <p:sp>
        <p:nvSpPr>
          <p:cNvPr id="13" name="矩形 6"/>
          <p:cNvSpPr>
            <a:spLocks noChangeArrowheads="1"/>
          </p:cNvSpPr>
          <p:nvPr/>
        </p:nvSpPr>
        <p:spPr bwMode="auto">
          <a:xfrm>
            <a:off x="4612021" y="7216476"/>
            <a:ext cx="383438" cy="307777"/>
          </a:xfrm>
          <a:prstGeom prst="rect">
            <a:avLst/>
          </a:prstGeom>
          <a:noFill/>
          <a:ln w="9525">
            <a:noFill/>
            <a:miter lim="800000"/>
          </a:ln>
        </p:spPr>
        <p:txBody>
          <a:bodyPr wrap="none">
            <a:spAutoFit/>
          </a:bodyPr>
          <a:lstStyle/>
          <a:p>
            <a:r>
              <a:rPr lang="en-US" altLang="zh-CN" sz="1400" b="1" dirty="0" smtClean="0">
                <a:latin typeface="Arial" panose="020B0604020202020204" pitchFamily="34" charset="0"/>
                <a:cs typeface="Arial" panose="020B0604020202020204" pitchFamily="34" charset="0"/>
              </a:rPr>
              <a:t>15</a:t>
            </a:r>
            <a:endParaRPr lang="zh-CN" altLang="en-US" sz="1400" b="1" dirty="0">
              <a:latin typeface="Arial" panose="020B0604020202020204" pitchFamily="34" charset="0"/>
              <a:cs typeface="Arial" panose="020B0604020202020204" pitchFamily="34" charset="0"/>
            </a:endParaRPr>
          </a:p>
        </p:txBody>
      </p:sp>
      <p:sp>
        <p:nvSpPr>
          <p:cNvPr id="5" name="文本框 4"/>
          <p:cNvSpPr txBox="1"/>
          <p:nvPr/>
        </p:nvSpPr>
        <p:spPr>
          <a:xfrm>
            <a:off x="706120" y="1619885"/>
            <a:ext cx="2540000" cy="307975"/>
          </a:xfrm>
          <a:prstGeom prst="rect">
            <a:avLst/>
          </a:prstGeom>
          <a:noFill/>
        </p:spPr>
        <p:txBody>
          <a:bodyPr wrap="square" rtlCol="0" anchor="t">
            <a:spAutoFit/>
          </a:bodyPr>
          <a:lstStyle/>
          <a:p>
            <a:r>
              <a:rPr lang="zh-CN" altLang="en-US" sz="1400" b="1" dirty="0">
                <a:latin typeface="楷体" panose="02010609060101010101" pitchFamily="49" charset="-122"/>
                <a:ea typeface="楷体" panose="02010609060101010101" pitchFamily="49" charset="-122"/>
              </a:rPr>
              <a:t>环节5-1：转子账号办理</a:t>
            </a:r>
            <a:endParaRPr lang="zh-CN" altLang="en-US" sz="1400" b="1" dirty="0">
              <a:latin typeface="楷体" panose="02010609060101010101" pitchFamily="49" charset="-122"/>
              <a:ea typeface="楷体" panose="02010609060101010101" pitchFamily="49" charset="-122"/>
            </a:endParaRPr>
          </a:p>
        </p:txBody>
      </p:sp>
      <p:sp>
        <p:nvSpPr>
          <p:cNvPr id="6" name="文本框 5"/>
          <p:cNvSpPr txBox="1"/>
          <p:nvPr/>
        </p:nvSpPr>
        <p:spPr>
          <a:xfrm>
            <a:off x="413385" y="2195195"/>
            <a:ext cx="4633595" cy="720197"/>
          </a:xfrm>
          <a:prstGeom prst="rect">
            <a:avLst/>
          </a:prstGeom>
          <a:noFill/>
        </p:spPr>
        <p:txBody>
          <a:bodyPr wrap="square" rtlCol="0" anchor="t">
            <a:spAutoFit/>
          </a:bodyPr>
          <a:lstStyle/>
          <a:p>
            <a:pPr indent="360045" algn="just">
              <a:lnSpc>
                <a:spcPct val="170000"/>
              </a:lnSpc>
              <a:spcBef>
                <a:spcPts val="0"/>
              </a:spcBef>
            </a:pPr>
            <a:r>
              <a:rPr lang="zh-CN" altLang="en-US" sz="1200" dirty="0" smtClean="0">
                <a:latin typeface="楷体" panose="02010609060101010101" pitchFamily="49" charset="-122"/>
                <a:ea typeface="楷体" panose="02010609060101010101" pitchFamily="49" charset="-122"/>
              </a:rPr>
              <a:t>用</a:t>
            </a:r>
            <a:r>
              <a:rPr lang="zh-CN" altLang="en-US" sz="1200" dirty="0">
                <a:latin typeface="楷体" panose="02010609060101010101" pitchFamily="49" charset="-122"/>
                <a:ea typeface="楷体" panose="02010609060101010101" pitchFamily="49" charset="-122"/>
              </a:rPr>
              <a:t>权属单位子账号登录后后，进入首条待办业务；单击【内送】，选择需要交办的子账号，将案件流转至子账号进行办理。</a:t>
            </a:r>
            <a:endParaRPr lang="zh-CN" altLang="en-US" sz="1200" dirty="0">
              <a:latin typeface="楷体" panose="02010609060101010101" pitchFamily="49" charset="-122"/>
              <a:ea typeface="楷体" panose="02010609060101010101" pitchFamily="49" charset="-122"/>
            </a:endParaRPr>
          </a:p>
        </p:txBody>
      </p:sp>
      <p:pic>
        <p:nvPicPr>
          <p:cNvPr id="9" name="图片 8"/>
          <p:cNvPicPr>
            <a:picLocks noChangeAspect="1"/>
          </p:cNvPicPr>
          <p:nvPr/>
        </p:nvPicPr>
        <p:blipFill>
          <a:blip r:embed="rId2"/>
          <a:stretch>
            <a:fillRect/>
          </a:stretch>
        </p:blipFill>
        <p:spPr>
          <a:xfrm>
            <a:off x="215900" y="3274695"/>
            <a:ext cx="4967605" cy="3005455"/>
          </a:xfrm>
          <a:prstGeom prst="rect">
            <a:avLst/>
          </a:prstGeom>
        </p:spPr>
      </p:pic>
      <p:sp>
        <p:nvSpPr>
          <p:cNvPr id="10" name="圆角矩形 9"/>
          <p:cNvSpPr/>
          <p:nvPr/>
        </p:nvSpPr>
        <p:spPr>
          <a:xfrm>
            <a:off x="1199620" y="851660"/>
            <a:ext cx="3024929" cy="35631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spcAft>
                <a:spcPts val="0"/>
              </a:spcAft>
            </a:pPr>
            <a:r>
              <a:rPr lang="en-US" altLang="zh-CN" sz="1600" dirty="0" smtClean="0">
                <a:latin typeface="本墨竞圆" panose="02000000000000000000" pitchFamily="2" charset="-122"/>
                <a:ea typeface="本墨竞圆" panose="02000000000000000000" pitchFamily="2" charset="-122"/>
              </a:rPr>
              <a:t>07 </a:t>
            </a:r>
            <a:r>
              <a:rPr lang="zh-CN" altLang="en-US" sz="1600" dirty="0" smtClean="0">
                <a:latin typeface="本墨竞圆" panose="02000000000000000000" pitchFamily="2" charset="-122"/>
                <a:ea typeface="本墨竞圆" panose="02000000000000000000" pitchFamily="2" charset="-122"/>
              </a:rPr>
              <a:t>会签</a:t>
            </a:r>
            <a:r>
              <a:rPr lang="zh-CN" altLang="en-US" sz="1600" dirty="0">
                <a:latin typeface="本墨竞圆" panose="02000000000000000000" pitchFamily="2" charset="-122"/>
                <a:ea typeface="本墨竞圆" panose="02000000000000000000" pitchFamily="2" charset="-122"/>
              </a:rPr>
              <a:t>流程</a:t>
            </a:r>
            <a:r>
              <a:rPr lang="zh-CN" altLang="en-US" sz="1600" dirty="0" smtClean="0">
                <a:latin typeface="本墨竞圆" panose="02000000000000000000" pitchFamily="2" charset="-122"/>
                <a:ea typeface="本墨竞圆" panose="02000000000000000000" pitchFamily="2" charset="-122"/>
              </a:rPr>
              <a:t>（管线权属单位）</a:t>
            </a:r>
            <a:endParaRPr lang="zh-CN" altLang="en-US" sz="1600" dirty="0">
              <a:latin typeface="本墨竞圆" panose="02000000000000000000" pitchFamily="2" charset="-122"/>
              <a:ea typeface="本墨竞圆" panose="02000000000000000000"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7561" y="179437"/>
            <a:ext cx="464762" cy="464762"/>
          </a:xfrm>
          <a:prstGeom prst="rect">
            <a:avLst/>
          </a:prstGeom>
        </p:spPr>
      </p:pic>
      <p:cxnSp>
        <p:nvCxnSpPr>
          <p:cNvPr id="7" name="直接连接符 6"/>
          <p:cNvCxnSpPr/>
          <p:nvPr/>
        </p:nvCxnSpPr>
        <p:spPr>
          <a:xfrm>
            <a:off x="935633" y="179437"/>
            <a:ext cx="0" cy="432000"/>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007641" y="272883"/>
            <a:ext cx="4320009" cy="307777"/>
          </a:xfrm>
          <a:prstGeom prst="rect">
            <a:avLst/>
          </a:prstGeom>
        </p:spPr>
        <p:txBody>
          <a:bodyPr wrap="square">
            <a:spAutoFit/>
          </a:bodyPr>
          <a:lstStyle/>
          <a:p>
            <a:r>
              <a:rPr lang="zh-CN" altLang="en-US" sz="1400" dirty="0">
                <a:solidFill>
                  <a:srgbClr val="595959"/>
                </a:solidFill>
                <a:latin typeface="本墨竞圆" panose="02000000000000000000" pitchFamily="2" charset="-122"/>
                <a:ea typeface="本墨竞圆" panose="02000000000000000000" pitchFamily="2" charset="-122"/>
              </a:rPr>
              <a:t>广州市地下管线开挖及会签管理系统使用</a:t>
            </a:r>
            <a:r>
              <a:rPr lang="zh-CN" altLang="en-US" sz="1400" dirty="0" smtClean="0">
                <a:solidFill>
                  <a:srgbClr val="595959"/>
                </a:solidFill>
                <a:latin typeface="本墨竞圆" panose="02000000000000000000" pitchFamily="2" charset="-122"/>
                <a:ea typeface="本墨竞圆" panose="02000000000000000000" pitchFamily="2" charset="-122"/>
              </a:rPr>
              <a:t>手册</a:t>
            </a:r>
            <a:endParaRPr lang="zh-CN" altLang="en-US" sz="1400" dirty="0">
              <a:solidFill>
                <a:srgbClr val="595959"/>
              </a:solidFill>
              <a:latin typeface="本墨竞圆" panose="02000000000000000000" pitchFamily="2" charset="-122"/>
              <a:ea typeface="本墨竞圆" panose="02000000000000000000" pitchFamily="2" charset="-122"/>
            </a:endParaRPr>
          </a:p>
        </p:txBody>
      </p:sp>
      <p:sp>
        <p:nvSpPr>
          <p:cNvPr id="13" name="矩形 6"/>
          <p:cNvSpPr>
            <a:spLocks noChangeArrowheads="1"/>
          </p:cNvSpPr>
          <p:nvPr/>
        </p:nvSpPr>
        <p:spPr bwMode="auto">
          <a:xfrm>
            <a:off x="4612021" y="7216476"/>
            <a:ext cx="383438" cy="307777"/>
          </a:xfrm>
          <a:prstGeom prst="rect">
            <a:avLst/>
          </a:prstGeom>
          <a:noFill/>
          <a:ln w="9525">
            <a:noFill/>
            <a:miter lim="800000"/>
          </a:ln>
        </p:spPr>
        <p:txBody>
          <a:bodyPr wrap="none">
            <a:spAutoFit/>
          </a:bodyPr>
          <a:lstStyle/>
          <a:p>
            <a:r>
              <a:rPr lang="en-US" altLang="zh-CN" sz="1400" b="1" dirty="0" smtClean="0">
                <a:latin typeface="Arial" panose="020B0604020202020204" pitchFamily="34" charset="0"/>
                <a:cs typeface="Arial" panose="020B0604020202020204" pitchFamily="34" charset="0"/>
              </a:rPr>
              <a:t>16</a:t>
            </a:r>
            <a:endParaRPr lang="zh-CN" altLang="en-US" sz="1400" b="1" dirty="0">
              <a:latin typeface="Arial" panose="020B0604020202020204" pitchFamily="34" charset="0"/>
              <a:cs typeface="Arial" panose="020B0604020202020204" pitchFamily="34" charset="0"/>
            </a:endParaRPr>
          </a:p>
        </p:txBody>
      </p:sp>
      <p:sp>
        <p:nvSpPr>
          <p:cNvPr id="6" name="文本框 5"/>
          <p:cNvSpPr txBox="1"/>
          <p:nvPr/>
        </p:nvSpPr>
        <p:spPr>
          <a:xfrm>
            <a:off x="413385" y="2051645"/>
            <a:ext cx="4633595" cy="1034129"/>
          </a:xfrm>
          <a:prstGeom prst="rect">
            <a:avLst/>
          </a:prstGeom>
          <a:noFill/>
        </p:spPr>
        <p:txBody>
          <a:bodyPr wrap="square" rtlCol="0" anchor="t">
            <a:spAutoFit/>
          </a:bodyPr>
          <a:lstStyle/>
          <a:p>
            <a:pPr indent="360045" algn="just">
              <a:lnSpc>
                <a:spcPct val="170000"/>
              </a:lnSpc>
              <a:spcBef>
                <a:spcPts val="0"/>
              </a:spcBef>
            </a:pPr>
            <a:r>
              <a:rPr lang="zh-CN" altLang="en-US" sz="1200" dirty="0" smtClean="0">
                <a:latin typeface="楷体" panose="02010609060101010101" pitchFamily="49" charset="-122"/>
                <a:ea typeface="楷体" panose="02010609060101010101" pitchFamily="49" charset="-122"/>
              </a:rPr>
              <a:t>子公司办理：用</a:t>
            </a:r>
            <a:r>
              <a:rPr lang="zh-CN" altLang="en-US" sz="1200" dirty="0">
                <a:latin typeface="楷体" panose="02010609060101010101" pitchFamily="49" charset="-122"/>
                <a:ea typeface="楷体" panose="02010609060101010101" pitchFamily="49" charset="-122"/>
              </a:rPr>
              <a:t>权属单位子账号登录后后，进入首条待办业务；单击【发送】，填写会签意见，将案件流转至会签主账号进行办理。</a:t>
            </a:r>
            <a:endParaRPr lang="zh-CN" altLang="en-US" sz="1200" dirty="0">
              <a:latin typeface="楷体" panose="02010609060101010101" pitchFamily="49" charset="-122"/>
              <a:ea typeface="楷体" panose="02010609060101010101" pitchFamily="49" charset="-122"/>
            </a:endParaRPr>
          </a:p>
        </p:txBody>
      </p:sp>
      <p:sp>
        <p:nvSpPr>
          <p:cNvPr id="2" name="文本框 1"/>
          <p:cNvSpPr txBox="1"/>
          <p:nvPr/>
        </p:nvSpPr>
        <p:spPr>
          <a:xfrm>
            <a:off x="706120" y="1547495"/>
            <a:ext cx="2540000" cy="307975"/>
          </a:xfrm>
          <a:prstGeom prst="rect">
            <a:avLst/>
          </a:prstGeom>
          <a:noFill/>
        </p:spPr>
        <p:txBody>
          <a:bodyPr wrap="square" rtlCol="0" anchor="t">
            <a:spAutoFit/>
          </a:bodyPr>
          <a:lstStyle/>
          <a:p>
            <a:r>
              <a:rPr lang="zh-CN" altLang="en-US" sz="1400" b="1" dirty="0">
                <a:latin typeface="楷体" panose="02010609060101010101" pitchFamily="49" charset="-122"/>
                <a:ea typeface="楷体" panose="02010609060101010101" pitchFamily="49" charset="-122"/>
              </a:rPr>
              <a:t>环节5-2：子账号办理</a:t>
            </a:r>
            <a:endParaRPr lang="zh-CN" altLang="en-US" sz="1400" b="1" dirty="0">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2"/>
          <a:stretch>
            <a:fillRect/>
          </a:stretch>
        </p:blipFill>
        <p:spPr>
          <a:xfrm>
            <a:off x="287655" y="3347789"/>
            <a:ext cx="4839335" cy="2606040"/>
          </a:xfrm>
          <a:prstGeom prst="rect">
            <a:avLst/>
          </a:prstGeom>
        </p:spPr>
      </p:pic>
      <p:sp>
        <p:nvSpPr>
          <p:cNvPr id="10" name="圆角矩形 9"/>
          <p:cNvSpPr/>
          <p:nvPr/>
        </p:nvSpPr>
        <p:spPr>
          <a:xfrm>
            <a:off x="1199620" y="851660"/>
            <a:ext cx="3024929" cy="35631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spcAft>
                <a:spcPts val="0"/>
              </a:spcAft>
            </a:pPr>
            <a:r>
              <a:rPr lang="en-US" altLang="zh-CN" sz="1600" dirty="0" smtClean="0">
                <a:latin typeface="本墨竞圆" panose="02000000000000000000" pitchFamily="2" charset="-122"/>
                <a:ea typeface="本墨竞圆" panose="02000000000000000000" pitchFamily="2" charset="-122"/>
              </a:rPr>
              <a:t>07 </a:t>
            </a:r>
            <a:r>
              <a:rPr lang="zh-CN" altLang="en-US" sz="1600" dirty="0" smtClean="0">
                <a:latin typeface="本墨竞圆" panose="02000000000000000000" pitchFamily="2" charset="-122"/>
                <a:ea typeface="本墨竞圆" panose="02000000000000000000" pitchFamily="2" charset="-122"/>
              </a:rPr>
              <a:t>会签</a:t>
            </a:r>
            <a:r>
              <a:rPr lang="zh-CN" altLang="en-US" sz="1600" dirty="0">
                <a:latin typeface="本墨竞圆" panose="02000000000000000000" pitchFamily="2" charset="-122"/>
                <a:ea typeface="本墨竞圆" panose="02000000000000000000" pitchFamily="2" charset="-122"/>
              </a:rPr>
              <a:t>流程</a:t>
            </a:r>
            <a:r>
              <a:rPr lang="zh-CN" altLang="en-US" sz="1600" dirty="0" smtClean="0">
                <a:latin typeface="本墨竞圆" panose="02000000000000000000" pitchFamily="2" charset="-122"/>
                <a:ea typeface="本墨竞圆" panose="02000000000000000000" pitchFamily="2" charset="-122"/>
              </a:rPr>
              <a:t>（管线权属单位）</a:t>
            </a:r>
            <a:endParaRPr lang="zh-CN" altLang="en-US" sz="1600" dirty="0">
              <a:latin typeface="本墨竞圆" panose="02000000000000000000" pitchFamily="2" charset="-122"/>
              <a:ea typeface="本墨竞圆" panose="02000000000000000000"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7561" y="179437"/>
            <a:ext cx="464762" cy="464762"/>
          </a:xfrm>
          <a:prstGeom prst="rect">
            <a:avLst/>
          </a:prstGeom>
        </p:spPr>
      </p:pic>
      <p:cxnSp>
        <p:nvCxnSpPr>
          <p:cNvPr id="7" name="直接连接符 6"/>
          <p:cNvCxnSpPr/>
          <p:nvPr/>
        </p:nvCxnSpPr>
        <p:spPr>
          <a:xfrm>
            <a:off x="935633" y="179437"/>
            <a:ext cx="0" cy="432000"/>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007641" y="272883"/>
            <a:ext cx="4320009" cy="307777"/>
          </a:xfrm>
          <a:prstGeom prst="rect">
            <a:avLst/>
          </a:prstGeom>
        </p:spPr>
        <p:txBody>
          <a:bodyPr wrap="square">
            <a:spAutoFit/>
          </a:bodyPr>
          <a:lstStyle/>
          <a:p>
            <a:r>
              <a:rPr lang="zh-CN" altLang="en-US" sz="1400" dirty="0">
                <a:solidFill>
                  <a:srgbClr val="595959"/>
                </a:solidFill>
                <a:latin typeface="本墨竞圆" panose="02000000000000000000" pitchFamily="2" charset="-122"/>
                <a:ea typeface="本墨竞圆" panose="02000000000000000000" pitchFamily="2" charset="-122"/>
              </a:rPr>
              <a:t>广州市地下管线开挖及会签管理系统使用</a:t>
            </a:r>
            <a:r>
              <a:rPr lang="zh-CN" altLang="en-US" sz="1400" dirty="0" smtClean="0">
                <a:solidFill>
                  <a:srgbClr val="595959"/>
                </a:solidFill>
                <a:latin typeface="本墨竞圆" panose="02000000000000000000" pitchFamily="2" charset="-122"/>
                <a:ea typeface="本墨竞圆" panose="02000000000000000000" pitchFamily="2" charset="-122"/>
              </a:rPr>
              <a:t>手册</a:t>
            </a:r>
            <a:endParaRPr lang="zh-CN" altLang="en-US" sz="1400" dirty="0">
              <a:solidFill>
                <a:srgbClr val="595959"/>
              </a:solidFill>
              <a:latin typeface="本墨竞圆" panose="02000000000000000000" pitchFamily="2" charset="-122"/>
              <a:ea typeface="本墨竞圆" panose="02000000000000000000" pitchFamily="2" charset="-122"/>
            </a:endParaRPr>
          </a:p>
        </p:txBody>
      </p:sp>
      <p:sp>
        <p:nvSpPr>
          <p:cNvPr id="13" name="矩形 6"/>
          <p:cNvSpPr>
            <a:spLocks noChangeArrowheads="1"/>
          </p:cNvSpPr>
          <p:nvPr/>
        </p:nvSpPr>
        <p:spPr bwMode="auto">
          <a:xfrm>
            <a:off x="4612021" y="7216476"/>
            <a:ext cx="383438" cy="307777"/>
          </a:xfrm>
          <a:prstGeom prst="rect">
            <a:avLst/>
          </a:prstGeom>
          <a:noFill/>
          <a:ln w="9525">
            <a:noFill/>
            <a:miter lim="800000"/>
          </a:ln>
        </p:spPr>
        <p:txBody>
          <a:bodyPr wrap="none">
            <a:spAutoFit/>
          </a:bodyPr>
          <a:lstStyle/>
          <a:p>
            <a:r>
              <a:rPr lang="en-US" altLang="zh-CN" sz="1400" b="1" dirty="0" smtClean="0">
                <a:latin typeface="Arial" panose="020B0604020202020204" pitchFamily="34" charset="0"/>
                <a:cs typeface="Arial" panose="020B0604020202020204" pitchFamily="34" charset="0"/>
              </a:rPr>
              <a:t>17</a:t>
            </a:r>
            <a:endParaRPr lang="zh-CN" altLang="en-US" sz="1400" b="1" dirty="0">
              <a:latin typeface="Arial" panose="020B0604020202020204" pitchFamily="34" charset="0"/>
              <a:cs typeface="Arial" panose="020B0604020202020204" pitchFamily="34" charset="0"/>
            </a:endParaRPr>
          </a:p>
        </p:txBody>
      </p:sp>
      <p:sp>
        <p:nvSpPr>
          <p:cNvPr id="6" name="文本框 5"/>
          <p:cNvSpPr txBox="1"/>
          <p:nvPr/>
        </p:nvSpPr>
        <p:spPr>
          <a:xfrm>
            <a:off x="413385" y="1835621"/>
            <a:ext cx="4633595" cy="1975926"/>
          </a:xfrm>
          <a:prstGeom prst="rect">
            <a:avLst/>
          </a:prstGeom>
          <a:noFill/>
        </p:spPr>
        <p:txBody>
          <a:bodyPr wrap="square" rtlCol="0" anchor="t">
            <a:spAutoFit/>
          </a:bodyPr>
          <a:lstStyle/>
          <a:p>
            <a:pPr indent="360045" algn="just">
              <a:lnSpc>
                <a:spcPct val="170000"/>
              </a:lnSpc>
              <a:spcBef>
                <a:spcPts val="0"/>
              </a:spcBef>
            </a:pPr>
            <a:r>
              <a:rPr lang="zh-CN" altLang="en-US" sz="1200" dirty="0" smtClean="0">
                <a:latin typeface="楷体" panose="02010609060101010101" pitchFamily="49" charset="-122"/>
                <a:ea typeface="楷体" panose="02010609060101010101" pitchFamily="49" charset="-122"/>
              </a:rPr>
              <a:t>用</a:t>
            </a:r>
            <a:r>
              <a:rPr lang="zh-CN" altLang="en-US" sz="1200" dirty="0">
                <a:latin typeface="楷体" panose="02010609060101010101" pitchFamily="49" charset="-122"/>
                <a:ea typeface="楷体" panose="02010609060101010101" pitchFamily="49" charset="-122"/>
              </a:rPr>
              <a:t>权属单位会签主账号登录后后，进入首条待办业务；根据子公司的意见，在【权属单位意见表】中单击【新增】按钮，汇总意见，并填写最终意见代表本权属单位意见；在【会签意见附件】文件夹下上传经盖章的权属单位意见表扫描件（通过【打印】按钮生成打印），必须上传权属单位意见表才可进行下步流转；单击【发送】，将案件流转至建设单位的意见汇总环节。</a:t>
            </a:r>
            <a:endParaRPr lang="zh-CN" altLang="en-US" sz="1200" dirty="0">
              <a:latin typeface="楷体" panose="02010609060101010101" pitchFamily="49" charset="-122"/>
              <a:ea typeface="楷体" panose="02010609060101010101" pitchFamily="49" charset="-122"/>
            </a:endParaRPr>
          </a:p>
        </p:txBody>
      </p:sp>
      <p:sp>
        <p:nvSpPr>
          <p:cNvPr id="2" name="文本框 1"/>
          <p:cNvSpPr txBox="1"/>
          <p:nvPr/>
        </p:nvSpPr>
        <p:spPr>
          <a:xfrm>
            <a:off x="706120" y="1547495"/>
            <a:ext cx="2540000" cy="307975"/>
          </a:xfrm>
          <a:prstGeom prst="rect">
            <a:avLst/>
          </a:prstGeom>
          <a:noFill/>
        </p:spPr>
        <p:txBody>
          <a:bodyPr wrap="square" rtlCol="0" anchor="t">
            <a:spAutoFit/>
          </a:bodyPr>
          <a:lstStyle/>
          <a:p>
            <a:r>
              <a:rPr lang="zh-CN" altLang="en-US" sz="1400" b="1" dirty="0">
                <a:latin typeface="楷体" panose="02010609060101010101" pitchFamily="49" charset="-122"/>
                <a:ea typeface="楷体" panose="02010609060101010101" pitchFamily="49" charset="-122"/>
              </a:rPr>
              <a:t>环节5-3：主账号汇总意见</a:t>
            </a:r>
            <a:endParaRPr lang="zh-CN" altLang="en-US" sz="1400" b="1" dirty="0">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2"/>
          <a:stretch>
            <a:fillRect/>
          </a:stretch>
        </p:blipFill>
        <p:spPr>
          <a:xfrm>
            <a:off x="413385" y="3923665"/>
            <a:ext cx="4633595" cy="3016885"/>
          </a:xfrm>
          <a:prstGeom prst="rect">
            <a:avLst/>
          </a:prstGeom>
        </p:spPr>
      </p:pic>
      <p:sp>
        <p:nvSpPr>
          <p:cNvPr id="10" name="圆角矩形 9"/>
          <p:cNvSpPr/>
          <p:nvPr/>
        </p:nvSpPr>
        <p:spPr>
          <a:xfrm>
            <a:off x="1199620" y="851660"/>
            <a:ext cx="3024929" cy="35631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spcAft>
                <a:spcPts val="0"/>
              </a:spcAft>
            </a:pPr>
            <a:r>
              <a:rPr lang="en-US" altLang="zh-CN" sz="1600" dirty="0" smtClean="0">
                <a:latin typeface="本墨竞圆" panose="02000000000000000000" pitchFamily="2" charset="-122"/>
                <a:ea typeface="本墨竞圆" panose="02000000000000000000" pitchFamily="2" charset="-122"/>
              </a:rPr>
              <a:t>07 </a:t>
            </a:r>
            <a:r>
              <a:rPr lang="zh-CN" altLang="en-US" sz="1600" dirty="0" smtClean="0">
                <a:latin typeface="本墨竞圆" panose="02000000000000000000" pitchFamily="2" charset="-122"/>
                <a:ea typeface="本墨竞圆" panose="02000000000000000000" pitchFamily="2" charset="-122"/>
              </a:rPr>
              <a:t>会签</a:t>
            </a:r>
            <a:r>
              <a:rPr lang="zh-CN" altLang="en-US" sz="1600" dirty="0">
                <a:latin typeface="本墨竞圆" panose="02000000000000000000" pitchFamily="2" charset="-122"/>
                <a:ea typeface="本墨竞圆" panose="02000000000000000000" pitchFamily="2" charset="-122"/>
              </a:rPr>
              <a:t>流程</a:t>
            </a:r>
            <a:r>
              <a:rPr lang="zh-CN" altLang="en-US" sz="1600" dirty="0" smtClean="0">
                <a:latin typeface="本墨竞圆" panose="02000000000000000000" pitchFamily="2" charset="-122"/>
                <a:ea typeface="本墨竞圆" panose="02000000000000000000" pitchFamily="2" charset="-122"/>
              </a:rPr>
              <a:t>（管线权属单位）</a:t>
            </a:r>
            <a:endParaRPr lang="zh-CN" altLang="en-US" sz="1600" dirty="0">
              <a:latin typeface="本墨竞圆" panose="02000000000000000000" pitchFamily="2" charset="-122"/>
              <a:ea typeface="本墨竞圆" panose="02000000000000000000"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rcRect b="15701"/>
          <a:stretch>
            <a:fillRect/>
          </a:stretch>
        </p:blipFill>
        <p:spPr>
          <a:xfrm>
            <a:off x="-34290" y="0"/>
            <a:ext cx="5361305" cy="7550785"/>
          </a:xfrm>
          <a:prstGeom prst="rect">
            <a:avLst/>
          </a:prstGeom>
        </p:spPr>
      </p:pic>
      <p:sp>
        <p:nvSpPr>
          <p:cNvPr id="36" name="矩形 35"/>
          <p:cNvSpPr/>
          <p:nvPr/>
        </p:nvSpPr>
        <p:spPr>
          <a:xfrm>
            <a:off x="1405499" y="4499917"/>
            <a:ext cx="282483" cy="260071"/>
          </a:xfrm>
          <a:prstGeom prst="rect">
            <a:avLst/>
          </a:prstGeom>
        </p:spPr>
        <p:txBody>
          <a:bodyPr wrap="square" lIns="0" tIns="0" rIns="0" bIns="0">
            <a:spAutoFit/>
          </a:bodyPr>
          <a:lstStyle/>
          <a:p>
            <a:r>
              <a:rPr lang="en-US" altLang="zh-CN" sz="1690" b="1" dirty="0">
                <a:solidFill>
                  <a:srgbClr val="00B0F0"/>
                </a:solidFill>
                <a:latin typeface="Times New Roman" panose="02020603050405020304" pitchFamily="18" charset="0"/>
                <a:ea typeface="华文行楷" panose="02010800040101010101" pitchFamily="2" charset="-122"/>
                <a:cs typeface="Times New Roman" panose="02020603050405020304" pitchFamily="18" charset="0"/>
              </a:rPr>
              <a:t>01</a:t>
            </a:r>
            <a:endParaRPr lang="zh-CN" altLang="en-US" sz="1690" b="1" dirty="0">
              <a:solidFill>
                <a:srgbClr val="00B0F0"/>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37" name="矩形 36"/>
          <p:cNvSpPr/>
          <p:nvPr/>
        </p:nvSpPr>
        <p:spPr>
          <a:xfrm>
            <a:off x="1419223" y="5278176"/>
            <a:ext cx="214630" cy="259080"/>
          </a:xfrm>
          <a:prstGeom prst="rect">
            <a:avLst/>
          </a:prstGeom>
        </p:spPr>
        <p:txBody>
          <a:bodyPr wrap="none" lIns="0" tIns="0" rIns="0" bIns="0">
            <a:spAutoFit/>
          </a:bodyPr>
          <a:lstStyle/>
          <a:p>
            <a:r>
              <a:rPr lang="en-US" altLang="zh-CN" sz="1690" b="1" dirty="0">
                <a:solidFill>
                  <a:srgbClr val="00B0F0"/>
                </a:solidFill>
                <a:latin typeface="Times New Roman" panose="02020603050405020304" pitchFamily="18" charset="0"/>
                <a:ea typeface="华文行楷" panose="02010800040101010101" pitchFamily="2" charset="-122"/>
                <a:cs typeface="Times New Roman" panose="02020603050405020304" pitchFamily="18" charset="0"/>
              </a:rPr>
              <a:t>03</a:t>
            </a:r>
            <a:endParaRPr lang="zh-CN" altLang="en-US" sz="1690" b="1" dirty="0">
              <a:solidFill>
                <a:srgbClr val="00B0F0"/>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38" name="矩形 37"/>
          <p:cNvSpPr/>
          <p:nvPr/>
        </p:nvSpPr>
        <p:spPr>
          <a:xfrm>
            <a:off x="1419223" y="5737229"/>
            <a:ext cx="214630" cy="166370"/>
          </a:xfrm>
          <a:prstGeom prst="rect">
            <a:avLst/>
          </a:prstGeom>
        </p:spPr>
        <p:txBody>
          <a:bodyPr wrap="none" lIns="0" tIns="0" rIns="0" bIns="0">
            <a:spAutoFit/>
          </a:bodyPr>
          <a:lstStyle/>
          <a:p>
            <a:pPr>
              <a:lnSpc>
                <a:spcPts val="1300"/>
              </a:lnSpc>
            </a:pPr>
            <a:r>
              <a:rPr lang="en-US" altLang="zh-CN" sz="1690" b="1" dirty="0">
                <a:solidFill>
                  <a:srgbClr val="00B0F0"/>
                </a:solidFill>
                <a:latin typeface="Times New Roman" panose="02020603050405020304" pitchFamily="18" charset="0"/>
                <a:ea typeface="华文行楷" panose="02010800040101010101" pitchFamily="2" charset="-122"/>
                <a:cs typeface="Times New Roman" panose="02020603050405020304" pitchFamily="18" charset="0"/>
              </a:rPr>
              <a:t>04</a:t>
            </a:r>
            <a:endParaRPr lang="zh-CN" altLang="en-US" sz="1690" b="1" dirty="0">
              <a:solidFill>
                <a:srgbClr val="00B0F0"/>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40" name="矩形 39"/>
          <p:cNvSpPr/>
          <p:nvPr/>
        </p:nvSpPr>
        <p:spPr>
          <a:xfrm>
            <a:off x="1926377" y="5689264"/>
            <a:ext cx="1441018" cy="233397"/>
          </a:xfrm>
          <a:prstGeom prst="rect">
            <a:avLst/>
          </a:prstGeom>
        </p:spPr>
        <p:txBody>
          <a:bodyPr wrap="square">
            <a:spAutoFit/>
          </a:bodyPr>
          <a:lstStyle/>
          <a:p>
            <a:pPr>
              <a:lnSpc>
                <a:spcPts val="1100"/>
              </a:lnSpc>
            </a:pPr>
            <a:r>
              <a:rPr lang="zh-CN" altLang="en-US" sz="11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用户</a:t>
            </a:r>
            <a:r>
              <a:rPr lang="zh-CN" altLang="en-US" sz="11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登录</a:t>
            </a:r>
            <a:endParaRPr lang="zh-CN" altLang="en-US" sz="11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1" name="矩形 40"/>
          <p:cNvSpPr/>
          <p:nvPr/>
        </p:nvSpPr>
        <p:spPr>
          <a:xfrm>
            <a:off x="1926377" y="6086263"/>
            <a:ext cx="1369010" cy="232410"/>
          </a:xfrm>
          <a:prstGeom prst="rect">
            <a:avLst/>
          </a:prstGeom>
        </p:spPr>
        <p:txBody>
          <a:bodyPr wrap="square">
            <a:spAutoFit/>
          </a:bodyPr>
          <a:lstStyle/>
          <a:p>
            <a:pPr>
              <a:lnSpc>
                <a:spcPts val="1100"/>
              </a:lnSpc>
            </a:pPr>
            <a:r>
              <a:rPr lang="zh-CN" altLang="en-US" sz="11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会签查询</a:t>
            </a:r>
            <a:endParaRPr lang="zh-CN" altLang="en-US" sz="11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4" name="矩形 43"/>
          <p:cNvSpPr/>
          <p:nvPr/>
        </p:nvSpPr>
        <p:spPr>
          <a:xfrm>
            <a:off x="1926377" y="4497387"/>
            <a:ext cx="864954" cy="259045"/>
          </a:xfrm>
          <a:prstGeom prst="rect">
            <a:avLst/>
          </a:prstGeom>
        </p:spPr>
        <p:txBody>
          <a:bodyPr wrap="square">
            <a:spAutoFit/>
          </a:bodyPr>
          <a:lstStyle/>
          <a:p>
            <a:pPr>
              <a:lnSpc>
                <a:spcPts val="1300"/>
              </a:lnSpc>
            </a:pPr>
            <a:r>
              <a:rPr lang="zh-CN" altLang="en-US" sz="11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系统</a:t>
            </a:r>
            <a:r>
              <a:rPr lang="zh-CN" altLang="en-US" sz="11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简介</a:t>
            </a:r>
            <a:endParaRPr lang="zh-CN" altLang="en-US" sz="11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6" name="矩形 45"/>
          <p:cNvSpPr/>
          <p:nvPr/>
        </p:nvSpPr>
        <p:spPr>
          <a:xfrm>
            <a:off x="1926377" y="6443462"/>
            <a:ext cx="1441019" cy="257810"/>
          </a:xfrm>
          <a:prstGeom prst="rect">
            <a:avLst/>
          </a:prstGeom>
        </p:spPr>
        <p:txBody>
          <a:bodyPr wrap="square">
            <a:spAutoFit/>
          </a:bodyPr>
          <a:lstStyle/>
          <a:p>
            <a:pPr>
              <a:lnSpc>
                <a:spcPts val="1300"/>
              </a:lnSpc>
            </a:pPr>
            <a:r>
              <a:rPr lang="zh-CN" altLang="en-US" sz="11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首页提醒</a:t>
            </a:r>
            <a:endParaRPr lang="zh-CN" altLang="en-US" sz="11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8" name="矩形 47"/>
          <p:cNvSpPr/>
          <p:nvPr/>
        </p:nvSpPr>
        <p:spPr>
          <a:xfrm>
            <a:off x="1419223" y="6407127"/>
            <a:ext cx="214630" cy="259080"/>
          </a:xfrm>
          <a:prstGeom prst="rect">
            <a:avLst/>
          </a:prstGeom>
        </p:spPr>
        <p:txBody>
          <a:bodyPr wrap="none" lIns="0" tIns="0" rIns="0" bIns="0">
            <a:spAutoFit/>
          </a:bodyPr>
          <a:lstStyle/>
          <a:p>
            <a:r>
              <a:rPr lang="en-US" altLang="zh-CN" sz="1690" b="1" dirty="0">
                <a:solidFill>
                  <a:srgbClr val="00B0F0"/>
                </a:solidFill>
                <a:latin typeface="Times New Roman" panose="02020603050405020304" pitchFamily="18" charset="0"/>
                <a:ea typeface="华文行楷" panose="02010800040101010101" pitchFamily="2" charset="-122"/>
                <a:cs typeface="Times New Roman" panose="02020603050405020304" pitchFamily="18" charset="0"/>
              </a:rPr>
              <a:t>06</a:t>
            </a:r>
            <a:endParaRPr lang="zh-CN" altLang="en-US" sz="1690" b="1" dirty="0">
              <a:solidFill>
                <a:srgbClr val="00B0F0"/>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49" name="矩形 48"/>
          <p:cNvSpPr/>
          <p:nvPr/>
        </p:nvSpPr>
        <p:spPr>
          <a:xfrm>
            <a:off x="1926377" y="6804080"/>
            <a:ext cx="1668670" cy="257810"/>
          </a:xfrm>
          <a:prstGeom prst="rect">
            <a:avLst/>
          </a:prstGeom>
        </p:spPr>
        <p:txBody>
          <a:bodyPr wrap="square">
            <a:spAutoFit/>
          </a:bodyPr>
          <a:lstStyle/>
          <a:p>
            <a:pPr>
              <a:lnSpc>
                <a:spcPts val="1300"/>
              </a:lnSpc>
            </a:pPr>
            <a:r>
              <a:rPr lang="zh-CN" altLang="en-US" sz="11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会签流程</a:t>
            </a:r>
            <a:endParaRPr lang="zh-CN" altLang="en-US" sz="11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2" name="矩形 51"/>
          <p:cNvSpPr/>
          <p:nvPr/>
        </p:nvSpPr>
        <p:spPr>
          <a:xfrm>
            <a:off x="1419223" y="6790071"/>
            <a:ext cx="214630" cy="259080"/>
          </a:xfrm>
          <a:prstGeom prst="rect">
            <a:avLst/>
          </a:prstGeom>
        </p:spPr>
        <p:txBody>
          <a:bodyPr wrap="none" lIns="0" tIns="0" rIns="0" bIns="0">
            <a:spAutoFit/>
          </a:bodyPr>
          <a:lstStyle/>
          <a:p>
            <a:r>
              <a:rPr lang="en-US" altLang="zh-CN" sz="1690" b="1" dirty="0">
                <a:solidFill>
                  <a:srgbClr val="00B0F0"/>
                </a:solidFill>
                <a:latin typeface="Times New Roman" panose="02020603050405020304" pitchFamily="18" charset="0"/>
                <a:ea typeface="华文行楷" panose="02010800040101010101" pitchFamily="2" charset="-122"/>
                <a:cs typeface="Times New Roman" panose="02020603050405020304" pitchFamily="18" charset="0"/>
              </a:rPr>
              <a:t>07</a:t>
            </a:r>
            <a:endParaRPr lang="zh-CN" altLang="en-US" sz="1690" b="1" dirty="0">
              <a:solidFill>
                <a:srgbClr val="00B0F0"/>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27" name="矩形 26"/>
          <p:cNvSpPr/>
          <p:nvPr/>
        </p:nvSpPr>
        <p:spPr>
          <a:xfrm>
            <a:off x="1419223" y="6040784"/>
            <a:ext cx="268598" cy="259080"/>
          </a:xfrm>
          <a:prstGeom prst="rect">
            <a:avLst/>
          </a:prstGeom>
        </p:spPr>
        <p:txBody>
          <a:bodyPr wrap="square" lIns="0" tIns="0" rIns="0" bIns="0">
            <a:spAutoFit/>
          </a:bodyPr>
          <a:lstStyle/>
          <a:p>
            <a:r>
              <a:rPr lang="en-US" altLang="zh-CN" sz="1690" b="1" dirty="0" smtClean="0">
                <a:solidFill>
                  <a:srgbClr val="00B0F0"/>
                </a:solidFill>
                <a:latin typeface="Times New Roman" panose="02020603050405020304" pitchFamily="18" charset="0"/>
                <a:ea typeface="华文行楷" panose="02010800040101010101" pitchFamily="2" charset="-122"/>
                <a:cs typeface="Times New Roman" panose="02020603050405020304" pitchFamily="18" charset="0"/>
              </a:rPr>
              <a:t>05</a:t>
            </a:r>
            <a:endParaRPr lang="zh-CN" altLang="en-US" sz="1690" b="1" dirty="0">
              <a:solidFill>
                <a:srgbClr val="00B0F0"/>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3" name="矩形 2"/>
          <p:cNvSpPr/>
          <p:nvPr/>
        </p:nvSpPr>
        <p:spPr>
          <a:xfrm>
            <a:off x="3578211" y="4513172"/>
            <a:ext cx="356188" cy="233397"/>
          </a:xfrm>
          <a:prstGeom prst="rect">
            <a:avLst/>
          </a:prstGeom>
        </p:spPr>
        <p:txBody>
          <a:bodyPr wrap="none">
            <a:spAutoFit/>
          </a:bodyPr>
          <a:lstStyle/>
          <a:p>
            <a:pPr>
              <a:lnSpc>
                <a:spcPts val="1100"/>
              </a:lnSpc>
            </a:pPr>
            <a:r>
              <a:rPr lang="en-US" altLang="zh-CN" sz="12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P1</a:t>
            </a:r>
            <a:endParaRPr lang="zh-CN" altLang="en-US" sz="12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6" name="矩形 25"/>
          <p:cNvSpPr/>
          <p:nvPr/>
        </p:nvSpPr>
        <p:spPr>
          <a:xfrm>
            <a:off x="3578211" y="5689264"/>
            <a:ext cx="356188" cy="234167"/>
          </a:xfrm>
          <a:prstGeom prst="rect">
            <a:avLst/>
          </a:prstGeom>
        </p:spPr>
        <p:txBody>
          <a:bodyPr wrap="none">
            <a:spAutoFit/>
          </a:bodyPr>
          <a:lstStyle/>
          <a:p>
            <a:pPr>
              <a:lnSpc>
                <a:spcPts val="1100"/>
              </a:lnSpc>
            </a:pPr>
            <a:r>
              <a:rPr lang="en-US" altLang="zh-CN" sz="12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P7</a:t>
            </a:r>
            <a:endParaRPr lang="zh-CN" altLang="en-US" sz="12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2" name="矩形 31"/>
          <p:cNvSpPr/>
          <p:nvPr/>
        </p:nvSpPr>
        <p:spPr>
          <a:xfrm>
            <a:off x="3578211" y="6063436"/>
            <a:ext cx="356188" cy="234167"/>
          </a:xfrm>
          <a:prstGeom prst="rect">
            <a:avLst/>
          </a:prstGeom>
        </p:spPr>
        <p:txBody>
          <a:bodyPr wrap="none">
            <a:spAutoFit/>
          </a:bodyPr>
          <a:lstStyle/>
          <a:p>
            <a:pPr>
              <a:lnSpc>
                <a:spcPts val="1100"/>
              </a:lnSpc>
            </a:pPr>
            <a:r>
              <a:rPr lang="en-US" altLang="zh-CN" sz="12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P7</a:t>
            </a:r>
            <a:endParaRPr lang="zh-CN" altLang="en-US" sz="12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9" name="矩形 38"/>
          <p:cNvSpPr/>
          <p:nvPr/>
        </p:nvSpPr>
        <p:spPr>
          <a:xfrm>
            <a:off x="3578210" y="6479951"/>
            <a:ext cx="356188" cy="234167"/>
          </a:xfrm>
          <a:prstGeom prst="rect">
            <a:avLst/>
          </a:prstGeom>
        </p:spPr>
        <p:txBody>
          <a:bodyPr wrap="none">
            <a:spAutoFit/>
          </a:bodyPr>
          <a:lstStyle/>
          <a:p>
            <a:pPr>
              <a:lnSpc>
                <a:spcPts val="1100"/>
              </a:lnSpc>
            </a:pPr>
            <a:r>
              <a:rPr lang="en-US" altLang="zh-CN" sz="12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P8</a:t>
            </a:r>
            <a:endParaRPr lang="zh-CN" altLang="en-US" sz="12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2" name="矩形 41"/>
          <p:cNvSpPr/>
          <p:nvPr/>
        </p:nvSpPr>
        <p:spPr>
          <a:xfrm>
            <a:off x="3578211" y="6854123"/>
            <a:ext cx="433132" cy="234167"/>
          </a:xfrm>
          <a:prstGeom prst="rect">
            <a:avLst/>
          </a:prstGeom>
        </p:spPr>
        <p:txBody>
          <a:bodyPr wrap="none">
            <a:spAutoFit/>
          </a:bodyPr>
          <a:lstStyle/>
          <a:p>
            <a:pPr>
              <a:lnSpc>
                <a:spcPts val="1100"/>
              </a:lnSpc>
            </a:pPr>
            <a:r>
              <a:rPr lang="en-US" altLang="zh-CN" sz="12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P10</a:t>
            </a:r>
            <a:endParaRPr lang="zh-CN" altLang="en-US" sz="12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矩形 10"/>
          <p:cNvSpPr/>
          <p:nvPr/>
        </p:nvSpPr>
        <p:spPr>
          <a:xfrm>
            <a:off x="1926377" y="4899538"/>
            <a:ext cx="1585035" cy="257810"/>
          </a:xfrm>
          <a:prstGeom prst="rect">
            <a:avLst/>
          </a:prstGeom>
        </p:spPr>
        <p:txBody>
          <a:bodyPr wrap="square">
            <a:spAutoFit/>
          </a:bodyPr>
          <a:lstStyle/>
          <a:p>
            <a:pPr>
              <a:lnSpc>
                <a:spcPts val="1300"/>
              </a:lnSpc>
            </a:pPr>
            <a:r>
              <a:rPr lang="zh-CN" altLang="en-US" sz="11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申请注册</a:t>
            </a:r>
            <a:endParaRPr lang="zh-CN" altLang="en-US" sz="11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矩形 11"/>
          <p:cNvSpPr/>
          <p:nvPr/>
        </p:nvSpPr>
        <p:spPr>
          <a:xfrm>
            <a:off x="1405499" y="4898268"/>
            <a:ext cx="214630" cy="259080"/>
          </a:xfrm>
          <a:prstGeom prst="rect">
            <a:avLst/>
          </a:prstGeom>
        </p:spPr>
        <p:txBody>
          <a:bodyPr wrap="none" lIns="0" tIns="0" rIns="0" bIns="0">
            <a:spAutoFit/>
          </a:bodyPr>
          <a:lstStyle/>
          <a:p>
            <a:r>
              <a:rPr lang="en-US" altLang="zh-CN" sz="1690" b="1" dirty="0">
                <a:solidFill>
                  <a:srgbClr val="00B0F0"/>
                </a:solidFill>
                <a:latin typeface="Times New Roman" panose="02020603050405020304" pitchFamily="18" charset="0"/>
                <a:ea typeface="华文行楷" panose="02010800040101010101" pitchFamily="2" charset="-122"/>
                <a:cs typeface="Times New Roman" panose="02020603050405020304" pitchFamily="18" charset="0"/>
              </a:rPr>
              <a:t>02</a:t>
            </a:r>
            <a:endParaRPr lang="zh-CN" altLang="en-US" sz="1690" b="1" dirty="0">
              <a:solidFill>
                <a:srgbClr val="00B0F0"/>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13" name="矩形 12"/>
          <p:cNvSpPr/>
          <p:nvPr/>
        </p:nvSpPr>
        <p:spPr>
          <a:xfrm>
            <a:off x="3578211" y="4912238"/>
            <a:ext cx="356188" cy="234167"/>
          </a:xfrm>
          <a:prstGeom prst="rect">
            <a:avLst/>
          </a:prstGeom>
        </p:spPr>
        <p:txBody>
          <a:bodyPr wrap="none">
            <a:spAutoFit/>
          </a:bodyPr>
          <a:lstStyle/>
          <a:p>
            <a:pPr>
              <a:lnSpc>
                <a:spcPts val="1100"/>
              </a:lnSpc>
            </a:pPr>
            <a:r>
              <a:rPr lang="en-US" altLang="zh-CN" sz="12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P5</a:t>
            </a:r>
            <a:endParaRPr lang="zh-CN" altLang="en-US" sz="12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4" name="矩形 53"/>
          <p:cNvSpPr/>
          <p:nvPr/>
        </p:nvSpPr>
        <p:spPr>
          <a:xfrm>
            <a:off x="1926377" y="5284369"/>
            <a:ext cx="1585035" cy="257810"/>
          </a:xfrm>
          <a:prstGeom prst="rect">
            <a:avLst/>
          </a:prstGeom>
        </p:spPr>
        <p:txBody>
          <a:bodyPr wrap="square">
            <a:spAutoFit/>
          </a:bodyPr>
          <a:lstStyle/>
          <a:p>
            <a:pPr>
              <a:lnSpc>
                <a:spcPts val="1300"/>
              </a:lnSpc>
            </a:pPr>
            <a:r>
              <a:rPr lang="zh-CN" altLang="en-US" sz="11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意见会签</a:t>
            </a:r>
            <a:endParaRPr lang="zh-CN" altLang="en-US" sz="11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5" name="矩形 54"/>
          <p:cNvSpPr/>
          <p:nvPr/>
        </p:nvSpPr>
        <p:spPr>
          <a:xfrm>
            <a:off x="3578211" y="5304846"/>
            <a:ext cx="372745" cy="232410"/>
          </a:xfrm>
          <a:prstGeom prst="rect">
            <a:avLst/>
          </a:prstGeom>
        </p:spPr>
        <p:txBody>
          <a:bodyPr wrap="square">
            <a:spAutoFit/>
          </a:bodyPr>
          <a:lstStyle/>
          <a:p>
            <a:pPr>
              <a:lnSpc>
                <a:spcPts val="1100"/>
              </a:lnSpc>
            </a:pPr>
            <a:r>
              <a:rPr lang="en-US" altLang="zh-CN" sz="12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P6</a:t>
            </a:r>
            <a:endParaRPr lang="zh-CN" altLang="en-US" sz="12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6" name="组合 5"/>
          <p:cNvGrpSpPr/>
          <p:nvPr/>
        </p:nvGrpSpPr>
        <p:grpSpPr>
          <a:xfrm>
            <a:off x="1279277" y="7141888"/>
            <a:ext cx="1885057" cy="402869"/>
            <a:chOff x="1279277" y="7141888"/>
            <a:chExt cx="1885057" cy="402869"/>
          </a:xfrm>
        </p:grpSpPr>
        <p:pic>
          <p:nvPicPr>
            <p:cNvPr id="4" name="图片 3"/>
            <p:cNvPicPr>
              <a:picLocks noChangeAspect="1"/>
            </p:cNvPicPr>
            <p:nvPr/>
          </p:nvPicPr>
          <p:blipFill>
            <a:blip r:embed="rId2"/>
            <a:stretch>
              <a:fillRect/>
            </a:stretch>
          </p:blipFill>
          <p:spPr>
            <a:xfrm>
              <a:off x="1279277" y="7163757"/>
              <a:ext cx="952500" cy="381000"/>
            </a:xfrm>
            <a:prstGeom prst="rect">
              <a:avLst/>
            </a:prstGeom>
          </p:spPr>
        </p:pic>
        <p:pic>
          <p:nvPicPr>
            <p:cNvPr id="5" name="图片 4"/>
            <p:cNvPicPr>
              <a:picLocks noChangeAspect="1"/>
            </p:cNvPicPr>
            <p:nvPr/>
          </p:nvPicPr>
          <p:blipFill>
            <a:blip r:embed="rId2"/>
            <a:stretch>
              <a:fillRect/>
            </a:stretch>
          </p:blipFill>
          <p:spPr>
            <a:xfrm>
              <a:off x="2211834" y="7141888"/>
              <a:ext cx="952500" cy="381000"/>
            </a:xfrm>
            <a:prstGeom prst="rect">
              <a:avLst/>
            </a:prstGeom>
          </p:spPr>
        </p:pic>
      </p:grpSp>
      <p:grpSp>
        <p:nvGrpSpPr>
          <p:cNvPr id="33" name="组合 32"/>
          <p:cNvGrpSpPr/>
          <p:nvPr/>
        </p:nvGrpSpPr>
        <p:grpSpPr>
          <a:xfrm>
            <a:off x="2362944" y="7121384"/>
            <a:ext cx="1885057" cy="402869"/>
            <a:chOff x="1279277" y="7141888"/>
            <a:chExt cx="1885057" cy="402869"/>
          </a:xfrm>
        </p:grpSpPr>
        <p:pic>
          <p:nvPicPr>
            <p:cNvPr id="34" name="图片 33"/>
            <p:cNvPicPr>
              <a:picLocks noChangeAspect="1"/>
            </p:cNvPicPr>
            <p:nvPr/>
          </p:nvPicPr>
          <p:blipFill>
            <a:blip r:embed="rId2"/>
            <a:stretch>
              <a:fillRect/>
            </a:stretch>
          </p:blipFill>
          <p:spPr>
            <a:xfrm>
              <a:off x="1279277" y="7163757"/>
              <a:ext cx="952500" cy="381000"/>
            </a:xfrm>
            <a:prstGeom prst="rect">
              <a:avLst/>
            </a:prstGeom>
          </p:spPr>
        </p:pic>
        <p:pic>
          <p:nvPicPr>
            <p:cNvPr id="35" name="图片 34"/>
            <p:cNvPicPr>
              <a:picLocks noChangeAspect="1"/>
            </p:cNvPicPr>
            <p:nvPr/>
          </p:nvPicPr>
          <p:blipFill>
            <a:blip r:embed="rId2"/>
            <a:stretch>
              <a:fillRect/>
            </a:stretch>
          </p:blipFill>
          <p:spPr>
            <a:xfrm>
              <a:off x="2211834" y="7141888"/>
              <a:ext cx="952500" cy="381000"/>
            </a:xfrm>
            <a:prstGeom prst="rect">
              <a:avLst/>
            </a:prstGeom>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7561" y="179437"/>
            <a:ext cx="464762" cy="464762"/>
          </a:xfrm>
          <a:prstGeom prst="rect">
            <a:avLst/>
          </a:prstGeom>
        </p:spPr>
      </p:pic>
      <p:cxnSp>
        <p:nvCxnSpPr>
          <p:cNvPr id="7" name="直接连接符 6"/>
          <p:cNvCxnSpPr/>
          <p:nvPr/>
        </p:nvCxnSpPr>
        <p:spPr>
          <a:xfrm>
            <a:off x="935633" y="179437"/>
            <a:ext cx="0" cy="432000"/>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007641" y="272883"/>
            <a:ext cx="4320009" cy="307777"/>
          </a:xfrm>
          <a:prstGeom prst="rect">
            <a:avLst/>
          </a:prstGeom>
        </p:spPr>
        <p:txBody>
          <a:bodyPr wrap="square">
            <a:spAutoFit/>
          </a:bodyPr>
          <a:lstStyle/>
          <a:p>
            <a:r>
              <a:rPr lang="zh-CN" altLang="en-US" sz="1400" dirty="0">
                <a:solidFill>
                  <a:srgbClr val="595959"/>
                </a:solidFill>
                <a:latin typeface="本墨竞圆" panose="02000000000000000000" pitchFamily="2" charset="-122"/>
                <a:ea typeface="本墨竞圆" panose="02000000000000000000" pitchFamily="2" charset="-122"/>
              </a:rPr>
              <a:t>广州市地下管线开挖及会签管理系统使用</a:t>
            </a:r>
            <a:r>
              <a:rPr lang="zh-CN" altLang="en-US" sz="1400" dirty="0" smtClean="0">
                <a:solidFill>
                  <a:srgbClr val="595959"/>
                </a:solidFill>
                <a:latin typeface="本墨竞圆" panose="02000000000000000000" pitchFamily="2" charset="-122"/>
                <a:ea typeface="本墨竞圆" panose="02000000000000000000" pitchFamily="2" charset="-122"/>
              </a:rPr>
              <a:t>手册</a:t>
            </a:r>
            <a:endParaRPr lang="zh-CN" altLang="en-US" sz="1400" dirty="0">
              <a:solidFill>
                <a:srgbClr val="595959"/>
              </a:solidFill>
              <a:latin typeface="本墨竞圆" panose="02000000000000000000" pitchFamily="2" charset="-122"/>
              <a:ea typeface="本墨竞圆" panose="02000000000000000000" pitchFamily="2" charset="-122"/>
            </a:endParaRPr>
          </a:p>
        </p:txBody>
      </p:sp>
      <p:sp>
        <p:nvSpPr>
          <p:cNvPr id="13" name="矩形 6"/>
          <p:cNvSpPr>
            <a:spLocks noChangeArrowheads="1"/>
          </p:cNvSpPr>
          <p:nvPr/>
        </p:nvSpPr>
        <p:spPr bwMode="auto">
          <a:xfrm>
            <a:off x="4612021" y="7216476"/>
            <a:ext cx="383438" cy="307777"/>
          </a:xfrm>
          <a:prstGeom prst="rect">
            <a:avLst/>
          </a:prstGeom>
          <a:noFill/>
          <a:ln w="9525">
            <a:noFill/>
            <a:miter lim="800000"/>
          </a:ln>
        </p:spPr>
        <p:txBody>
          <a:bodyPr wrap="none">
            <a:spAutoFit/>
          </a:bodyPr>
          <a:lstStyle/>
          <a:p>
            <a:r>
              <a:rPr lang="en-US" altLang="zh-CN" sz="1400" b="1" dirty="0" smtClean="0">
                <a:latin typeface="Arial" panose="020B0604020202020204" pitchFamily="34" charset="0"/>
                <a:cs typeface="Arial" panose="020B0604020202020204" pitchFamily="34" charset="0"/>
              </a:rPr>
              <a:t>18</a:t>
            </a:r>
            <a:endParaRPr lang="zh-CN" altLang="en-US" sz="1400" b="1" dirty="0">
              <a:latin typeface="Arial" panose="020B0604020202020204" pitchFamily="34" charset="0"/>
              <a:cs typeface="Arial" panose="020B0604020202020204" pitchFamily="34" charset="0"/>
            </a:endParaRPr>
          </a:p>
        </p:txBody>
      </p:sp>
      <p:sp>
        <p:nvSpPr>
          <p:cNvPr id="2" name="文本框 1"/>
          <p:cNvSpPr txBox="1"/>
          <p:nvPr/>
        </p:nvSpPr>
        <p:spPr>
          <a:xfrm>
            <a:off x="706120" y="1547495"/>
            <a:ext cx="2540000" cy="307975"/>
          </a:xfrm>
          <a:prstGeom prst="rect">
            <a:avLst/>
          </a:prstGeom>
          <a:noFill/>
        </p:spPr>
        <p:txBody>
          <a:bodyPr wrap="square" rtlCol="0" anchor="t">
            <a:spAutoFit/>
          </a:bodyPr>
          <a:lstStyle/>
          <a:p>
            <a:r>
              <a:rPr lang="zh-CN" altLang="en-US" sz="1400" b="1" dirty="0">
                <a:latin typeface="楷体" panose="02010609060101010101" pitchFamily="49" charset="-122"/>
                <a:ea typeface="楷体" panose="02010609060101010101" pitchFamily="49" charset="-122"/>
              </a:rPr>
              <a:t>环节6：复送</a:t>
            </a:r>
            <a:endParaRPr lang="zh-CN" altLang="en-US" sz="1400" b="1" dirty="0">
              <a:latin typeface="楷体" panose="02010609060101010101" pitchFamily="49" charset="-122"/>
              <a:ea typeface="楷体" panose="02010609060101010101" pitchFamily="49" charset="-122"/>
            </a:endParaRPr>
          </a:p>
        </p:txBody>
      </p:sp>
      <p:sp>
        <p:nvSpPr>
          <p:cNvPr id="5" name="文本框 4"/>
          <p:cNvSpPr txBox="1"/>
          <p:nvPr/>
        </p:nvSpPr>
        <p:spPr>
          <a:xfrm>
            <a:off x="275590" y="1979637"/>
            <a:ext cx="4837430" cy="1034129"/>
          </a:xfrm>
          <a:prstGeom prst="rect">
            <a:avLst/>
          </a:prstGeom>
          <a:noFill/>
        </p:spPr>
        <p:txBody>
          <a:bodyPr wrap="square" rtlCol="0" anchor="t">
            <a:spAutoFit/>
          </a:bodyPr>
          <a:lstStyle/>
          <a:p>
            <a:pPr indent="360045" algn="just">
              <a:lnSpc>
                <a:spcPct val="170000"/>
              </a:lnSpc>
              <a:spcBef>
                <a:spcPts val="0"/>
              </a:spcBef>
            </a:pPr>
            <a:r>
              <a:rPr lang="zh-CN" altLang="en-US" sz="1200" dirty="0" smtClean="0">
                <a:latin typeface="楷体" panose="02010609060101010101" pitchFamily="49" charset="-122"/>
                <a:ea typeface="楷体" panose="02010609060101010101" pitchFamily="49" charset="-122"/>
              </a:rPr>
              <a:t>用</a:t>
            </a:r>
            <a:r>
              <a:rPr lang="zh-CN" altLang="en-US" sz="1200" dirty="0">
                <a:latin typeface="楷体" panose="02010609060101010101" pitchFamily="49" charset="-122"/>
                <a:ea typeface="楷体" panose="02010609060101010101" pitchFamily="49" charset="-122"/>
              </a:rPr>
              <a:t>发起账号登陆后，进入首条待办业务；对于权属单位意见为“不同意”的情况，可调整施工方案后，单击【复送】按钮，向此权属单位发起会签流程，重新征求其会签意见。</a:t>
            </a:r>
            <a:endParaRPr lang="zh-CN" altLang="en-US" sz="1200" dirty="0">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2"/>
          <a:stretch>
            <a:fillRect/>
          </a:stretch>
        </p:blipFill>
        <p:spPr>
          <a:xfrm>
            <a:off x="275590" y="3061335"/>
            <a:ext cx="4838065" cy="3199130"/>
          </a:xfrm>
          <a:prstGeom prst="rect">
            <a:avLst/>
          </a:prstGeom>
        </p:spPr>
      </p:pic>
      <p:sp>
        <p:nvSpPr>
          <p:cNvPr id="10" name="圆角矩形 9"/>
          <p:cNvSpPr/>
          <p:nvPr/>
        </p:nvSpPr>
        <p:spPr>
          <a:xfrm>
            <a:off x="1199620" y="851660"/>
            <a:ext cx="3024929" cy="35631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spcAft>
                <a:spcPts val="0"/>
              </a:spcAft>
            </a:pPr>
            <a:r>
              <a:rPr lang="en-US" altLang="zh-CN" sz="1600" dirty="0" smtClean="0">
                <a:latin typeface="本墨竞圆" panose="02000000000000000000" pitchFamily="2" charset="-122"/>
                <a:ea typeface="本墨竞圆" panose="02000000000000000000" pitchFamily="2" charset="-122"/>
              </a:rPr>
              <a:t>07 </a:t>
            </a:r>
            <a:r>
              <a:rPr lang="zh-CN" altLang="en-US" sz="1600" dirty="0" smtClean="0">
                <a:latin typeface="本墨竞圆" panose="02000000000000000000" pitchFamily="2" charset="-122"/>
                <a:ea typeface="本墨竞圆" panose="02000000000000000000" pitchFamily="2" charset="-122"/>
              </a:rPr>
              <a:t>会签</a:t>
            </a:r>
            <a:r>
              <a:rPr lang="zh-CN" altLang="en-US" sz="1600" dirty="0">
                <a:latin typeface="本墨竞圆" panose="02000000000000000000" pitchFamily="2" charset="-122"/>
                <a:ea typeface="本墨竞圆" panose="02000000000000000000" pitchFamily="2" charset="-122"/>
              </a:rPr>
              <a:t>流程</a:t>
            </a:r>
            <a:r>
              <a:rPr lang="zh-CN" altLang="en-US" sz="1600" dirty="0" smtClean="0">
                <a:latin typeface="本墨竞圆" panose="02000000000000000000" pitchFamily="2" charset="-122"/>
                <a:ea typeface="本墨竞圆" panose="02000000000000000000" pitchFamily="2" charset="-122"/>
              </a:rPr>
              <a:t>（管线权属单位）</a:t>
            </a:r>
            <a:endParaRPr lang="zh-CN" altLang="en-US" sz="1600" dirty="0">
              <a:latin typeface="本墨竞圆" panose="02000000000000000000" pitchFamily="2" charset="-122"/>
              <a:ea typeface="本墨竞圆" panose="02000000000000000000"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7561" y="179437"/>
            <a:ext cx="464762" cy="464762"/>
          </a:xfrm>
          <a:prstGeom prst="rect">
            <a:avLst/>
          </a:prstGeom>
        </p:spPr>
      </p:pic>
      <p:cxnSp>
        <p:nvCxnSpPr>
          <p:cNvPr id="7" name="直接连接符 6"/>
          <p:cNvCxnSpPr/>
          <p:nvPr/>
        </p:nvCxnSpPr>
        <p:spPr>
          <a:xfrm>
            <a:off x="935633" y="179437"/>
            <a:ext cx="0" cy="432000"/>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007641" y="272883"/>
            <a:ext cx="4320009" cy="307777"/>
          </a:xfrm>
          <a:prstGeom prst="rect">
            <a:avLst/>
          </a:prstGeom>
        </p:spPr>
        <p:txBody>
          <a:bodyPr wrap="square">
            <a:spAutoFit/>
          </a:bodyPr>
          <a:lstStyle/>
          <a:p>
            <a:r>
              <a:rPr lang="zh-CN" altLang="en-US" sz="1400" dirty="0">
                <a:solidFill>
                  <a:srgbClr val="595959"/>
                </a:solidFill>
                <a:latin typeface="本墨竞圆" panose="02000000000000000000" pitchFamily="2" charset="-122"/>
                <a:ea typeface="本墨竞圆" panose="02000000000000000000" pitchFamily="2" charset="-122"/>
              </a:rPr>
              <a:t>广州市地下管线开挖及会签管理系统使用</a:t>
            </a:r>
            <a:r>
              <a:rPr lang="zh-CN" altLang="en-US" sz="1400" dirty="0" smtClean="0">
                <a:solidFill>
                  <a:srgbClr val="595959"/>
                </a:solidFill>
                <a:latin typeface="本墨竞圆" panose="02000000000000000000" pitchFamily="2" charset="-122"/>
                <a:ea typeface="本墨竞圆" panose="02000000000000000000" pitchFamily="2" charset="-122"/>
              </a:rPr>
              <a:t>手册</a:t>
            </a:r>
            <a:endParaRPr lang="zh-CN" altLang="en-US" sz="1400" dirty="0">
              <a:solidFill>
                <a:srgbClr val="595959"/>
              </a:solidFill>
              <a:latin typeface="本墨竞圆" panose="02000000000000000000" pitchFamily="2" charset="-122"/>
              <a:ea typeface="本墨竞圆" panose="02000000000000000000" pitchFamily="2" charset="-122"/>
            </a:endParaRPr>
          </a:p>
        </p:txBody>
      </p:sp>
      <p:sp>
        <p:nvSpPr>
          <p:cNvPr id="13" name="矩形 6"/>
          <p:cNvSpPr>
            <a:spLocks noChangeArrowheads="1"/>
          </p:cNvSpPr>
          <p:nvPr/>
        </p:nvSpPr>
        <p:spPr bwMode="auto">
          <a:xfrm>
            <a:off x="4612021" y="7216476"/>
            <a:ext cx="383438" cy="307777"/>
          </a:xfrm>
          <a:prstGeom prst="rect">
            <a:avLst/>
          </a:prstGeom>
          <a:noFill/>
          <a:ln w="9525">
            <a:noFill/>
            <a:miter lim="800000"/>
          </a:ln>
        </p:spPr>
        <p:txBody>
          <a:bodyPr wrap="none">
            <a:spAutoFit/>
          </a:bodyPr>
          <a:lstStyle/>
          <a:p>
            <a:r>
              <a:rPr lang="en-US" altLang="zh-CN" sz="1400" b="1" dirty="0" smtClean="0">
                <a:latin typeface="Arial" panose="020B0604020202020204" pitchFamily="34" charset="0"/>
                <a:cs typeface="Arial" panose="020B0604020202020204" pitchFamily="34" charset="0"/>
              </a:rPr>
              <a:t>19</a:t>
            </a:r>
            <a:endParaRPr lang="zh-CN" altLang="en-US" sz="1400" b="1" dirty="0">
              <a:latin typeface="Arial" panose="020B0604020202020204" pitchFamily="34" charset="0"/>
              <a:cs typeface="Arial" panose="020B0604020202020204" pitchFamily="34" charset="0"/>
            </a:endParaRPr>
          </a:p>
        </p:txBody>
      </p:sp>
      <p:sp>
        <p:nvSpPr>
          <p:cNvPr id="2" name="文本框 1"/>
          <p:cNvSpPr txBox="1"/>
          <p:nvPr/>
        </p:nvSpPr>
        <p:spPr>
          <a:xfrm>
            <a:off x="706120" y="1547495"/>
            <a:ext cx="2540000" cy="307975"/>
          </a:xfrm>
          <a:prstGeom prst="rect">
            <a:avLst/>
          </a:prstGeom>
          <a:noFill/>
        </p:spPr>
        <p:txBody>
          <a:bodyPr wrap="square" rtlCol="0" anchor="t">
            <a:spAutoFit/>
          </a:bodyPr>
          <a:lstStyle/>
          <a:p>
            <a:r>
              <a:rPr lang="zh-CN" altLang="en-US" sz="1400" b="1" dirty="0">
                <a:latin typeface="楷体" panose="02010609060101010101" pitchFamily="49" charset="-122"/>
                <a:ea typeface="楷体" panose="02010609060101010101" pitchFamily="49" charset="-122"/>
              </a:rPr>
              <a:t>环节7：线下核查及归档</a:t>
            </a:r>
            <a:endParaRPr lang="zh-CN" altLang="en-US" sz="1400" b="1" dirty="0">
              <a:latin typeface="楷体" panose="02010609060101010101" pitchFamily="49" charset="-122"/>
              <a:ea typeface="楷体" panose="02010609060101010101" pitchFamily="49" charset="-122"/>
            </a:endParaRPr>
          </a:p>
        </p:txBody>
      </p:sp>
      <p:sp>
        <p:nvSpPr>
          <p:cNvPr id="5" name="文本框 4"/>
          <p:cNvSpPr txBox="1"/>
          <p:nvPr/>
        </p:nvSpPr>
        <p:spPr>
          <a:xfrm>
            <a:off x="275590" y="1999728"/>
            <a:ext cx="4817745" cy="1348061"/>
          </a:xfrm>
          <a:prstGeom prst="rect">
            <a:avLst/>
          </a:prstGeom>
          <a:noFill/>
        </p:spPr>
        <p:txBody>
          <a:bodyPr wrap="square" rtlCol="0" anchor="t">
            <a:spAutoFit/>
          </a:bodyPr>
          <a:lstStyle/>
          <a:p>
            <a:pPr indent="360045" algn="just">
              <a:lnSpc>
                <a:spcPct val="170000"/>
              </a:lnSpc>
              <a:spcBef>
                <a:spcPts val="0"/>
              </a:spcBef>
            </a:pPr>
            <a:r>
              <a:rPr lang="zh-CN" altLang="en-US" sz="1200" dirty="0" smtClean="0">
                <a:latin typeface="楷体" panose="02010609060101010101" pitchFamily="49" charset="-122"/>
                <a:ea typeface="楷体" panose="02010609060101010101" pitchFamily="49" charset="-122"/>
              </a:rPr>
              <a:t>用</a:t>
            </a:r>
            <a:r>
              <a:rPr lang="zh-CN" altLang="en-US" sz="1200" dirty="0">
                <a:latin typeface="楷体" panose="02010609060101010101" pitchFamily="49" charset="-122"/>
                <a:ea typeface="楷体" panose="02010609060101010101" pitchFamily="49" charset="-122"/>
              </a:rPr>
              <a:t>发起账号登陆后，进入首条待办业务；通过与权属单位线下核查后，上传【管线详查资料】、【管线保护协议】、【现场交底情况】等附件，单击【现场交底情况】下的【新增】按钮，对现场交底情况进行登记。</a:t>
            </a:r>
            <a:endParaRPr lang="zh-CN" altLang="en-US" sz="1200" dirty="0">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2"/>
          <a:stretch>
            <a:fillRect/>
          </a:stretch>
        </p:blipFill>
        <p:spPr>
          <a:xfrm>
            <a:off x="275590" y="3491230"/>
            <a:ext cx="4720590" cy="2597785"/>
          </a:xfrm>
          <a:prstGeom prst="rect">
            <a:avLst/>
          </a:prstGeom>
        </p:spPr>
      </p:pic>
      <p:sp>
        <p:nvSpPr>
          <p:cNvPr id="10" name="圆角矩形 9"/>
          <p:cNvSpPr/>
          <p:nvPr/>
        </p:nvSpPr>
        <p:spPr>
          <a:xfrm>
            <a:off x="1199620" y="851660"/>
            <a:ext cx="3024929" cy="35631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spcAft>
                <a:spcPts val="0"/>
              </a:spcAft>
            </a:pPr>
            <a:r>
              <a:rPr lang="en-US" altLang="zh-CN" sz="1600" dirty="0" smtClean="0">
                <a:latin typeface="本墨竞圆" panose="02000000000000000000" pitchFamily="2" charset="-122"/>
                <a:ea typeface="本墨竞圆" panose="02000000000000000000" pitchFamily="2" charset="-122"/>
              </a:rPr>
              <a:t>07 </a:t>
            </a:r>
            <a:r>
              <a:rPr lang="zh-CN" altLang="en-US" sz="1600" dirty="0" smtClean="0">
                <a:latin typeface="本墨竞圆" panose="02000000000000000000" pitchFamily="2" charset="-122"/>
                <a:ea typeface="本墨竞圆" panose="02000000000000000000" pitchFamily="2" charset="-122"/>
              </a:rPr>
              <a:t>会签</a:t>
            </a:r>
            <a:r>
              <a:rPr lang="zh-CN" altLang="en-US" sz="1600" dirty="0">
                <a:latin typeface="本墨竞圆" panose="02000000000000000000" pitchFamily="2" charset="-122"/>
                <a:ea typeface="本墨竞圆" panose="02000000000000000000" pitchFamily="2" charset="-122"/>
              </a:rPr>
              <a:t>流程</a:t>
            </a:r>
            <a:r>
              <a:rPr lang="zh-CN" altLang="en-US" sz="1600" dirty="0" smtClean="0">
                <a:latin typeface="本墨竞圆" panose="02000000000000000000" pitchFamily="2" charset="-122"/>
                <a:ea typeface="本墨竞圆" panose="02000000000000000000" pitchFamily="2" charset="-122"/>
              </a:rPr>
              <a:t>（管线权属单位）</a:t>
            </a:r>
            <a:endParaRPr lang="zh-CN" altLang="en-US" sz="1600" dirty="0">
              <a:latin typeface="本墨竞圆" panose="02000000000000000000" pitchFamily="2" charset="-122"/>
              <a:ea typeface="本墨竞圆" panose="02000000000000000000"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7561" y="179437"/>
            <a:ext cx="464762" cy="464762"/>
          </a:xfrm>
          <a:prstGeom prst="rect">
            <a:avLst/>
          </a:prstGeom>
        </p:spPr>
      </p:pic>
      <p:cxnSp>
        <p:nvCxnSpPr>
          <p:cNvPr id="7" name="直接连接符 6"/>
          <p:cNvCxnSpPr/>
          <p:nvPr/>
        </p:nvCxnSpPr>
        <p:spPr>
          <a:xfrm>
            <a:off x="935633" y="179437"/>
            <a:ext cx="0" cy="432000"/>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007641" y="272883"/>
            <a:ext cx="4320009" cy="307777"/>
          </a:xfrm>
          <a:prstGeom prst="rect">
            <a:avLst/>
          </a:prstGeom>
        </p:spPr>
        <p:txBody>
          <a:bodyPr wrap="square">
            <a:spAutoFit/>
          </a:bodyPr>
          <a:lstStyle/>
          <a:p>
            <a:r>
              <a:rPr lang="zh-CN" altLang="en-US" sz="1400" dirty="0">
                <a:solidFill>
                  <a:srgbClr val="595959"/>
                </a:solidFill>
                <a:latin typeface="本墨竞圆" panose="02000000000000000000" pitchFamily="2" charset="-122"/>
                <a:ea typeface="本墨竞圆" panose="02000000000000000000" pitchFamily="2" charset="-122"/>
              </a:rPr>
              <a:t>广州市地下管线开挖及会签管理系统使用</a:t>
            </a:r>
            <a:r>
              <a:rPr lang="zh-CN" altLang="en-US" sz="1400" dirty="0" smtClean="0">
                <a:solidFill>
                  <a:srgbClr val="595959"/>
                </a:solidFill>
                <a:latin typeface="本墨竞圆" panose="02000000000000000000" pitchFamily="2" charset="-122"/>
                <a:ea typeface="本墨竞圆" panose="02000000000000000000" pitchFamily="2" charset="-122"/>
              </a:rPr>
              <a:t>手册</a:t>
            </a:r>
            <a:endParaRPr lang="zh-CN" altLang="en-US" sz="1400" dirty="0">
              <a:solidFill>
                <a:srgbClr val="595959"/>
              </a:solidFill>
              <a:latin typeface="本墨竞圆" panose="02000000000000000000" pitchFamily="2" charset="-122"/>
              <a:ea typeface="本墨竞圆" panose="02000000000000000000" pitchFamily="2" charset="-122"/>
            </a:endParaRPr>
          </a:p>
        </p:txBody>
      </p:sp>
      <p:sp>
        <p:nvSpPr>
          <p:cNvPr id="13" name="矩形 6"/>
          <p:cNvSpPr>
            <a:spLocks noChangeArrowheads="1"/>
          </p:cNvSpPr>
          <p:nvPr/>
        </p:nvSpPr>
        <p:spPr bwMode="auto">
          <a:xfrm>
            <a:off x="4612021" y="7216476"/>
            <a:ext cx="383438" cy="307777"/>
          </a:xfrm>
          <a:prstGeom prst="rect">
            <a:avLst/>
          </a:prstGeom>
          <a:noFill/>
          <a:ln w="9525">
            <a:noFill/>
            <a:miter lim="800000"/>
          </a:ln>
        </p:spPr>
        <p:txBody>
          <a:bodyPr wrap="none">
            <a:spAutoFit/>
          </a:bodyPr>
          <a:lstStyle/>
          <a:p>
            <a:r>
              <a:rPr lang="en-US" altLang="zh-CN" sz="1400" b="1" dirty="0" smtClean="0">
                <a:cs typeface="Arial" panose="020B0604020202020204" pitchFamily="34" charset="0"/>
              </a:rPr>
              <a:t>20</a:t>
            </a:r>
            <a:endParaRPr lang="zh-CN" altLang="en-US" sz="1400" b="1" dirty="0">
              <a:latin typeface="Arial" panose="020B0604020202020204" pitchFamily="34" charset="0"/>
              <a:cs typeface="Arial" panose="020B0604020202020204" pitchFamily="34" charset="0"/>
            </a:endParaRPr>
          </a:p>
        </p:txBody>
      </p:sp>
      <p:sp>
        <p:nvSpPr>
          <p:cNvPr id="2" name="文本框 1"/>
          <p:cNvSpPr txBox="1"/>
          <p:nvPr/>
        </p:nvSpPr>
        <p:spPr>
          <a:xfrm>
            <a:off x="719455" y="1475740"/>
            <a:ext cx="2540000" cy="307975"/>
          </a:xfrm>
          <a:prstGeom prst="rect">
            <a:avLst/>
          </a:prstGeom>
          <a:noFill/>
        </p:spPr>
        <p:txBody>
          <a:bodyPr wrap="square" rtlCol="0" anchor="t">
            <a:spAutoFit/>
          </a:bodyPr>
          <a:lstStyle/>
          <a:p>
            <a:r>
              <a:rPr lang="zh-CN" altLang="en-US" sz="1400" b="1" dirty="0">
                <a:latin typeface="楷体" panose="02010609060101010101" pitchFamily="49" charset="-122"/>
                <a:ea typeface="楷体" panose="02010609060101010101" pitchFamily="49" charset="-122"/>
              </a:rPr>
              <a:t>环节8：办结</a:t>
            </a:r>
            <a:endParaRPr lang="zh-CN" altLang="en-US" sz="1400" b="1" dirty="0">
              <a:latin typeface="楷体" panose="02010609060101010101" pitchFamily="49" charset="-122"/>
              <a:ea typeface="楷体" panose="02010609060101010101" pitchFamily="49" charset="-122"/>
            </a:endParaRPr>
          </a:p>
        </p:txBody>
      </p:sp>
      <p:sp>
        <p:nvSpPr>
          <p:cNvPr id="4" name="文本框 3"/>
          <p:cNvSpPr txBox="1"/>
          <p:nvPr/>
        </p:nvSpPr>
        <p:spPr>
          <a:xfrm>
            <a:off x="359410" y="1985926"/>
            <a:ext cx="4753610" cy="353751"/>
          </a:xfrm>
          <a:prstGeom prst="rect">
            <a:avLst/>
          </a:prstGeom>
          <a:noFill/>
        </p:spPr>
        <p:txBody>
          <a:bodyPr wrap="square" rtlCol="0" anchor="t">
            <a:spAutoFit/>
          </a:bodyPr>
          <a:lstStyle/>
          <a:p>
            <a:pPr indent="360045" algn="just">
              <a:lnSpc>
                <a:spcPct val="170000"/>
              </a:lnSpc>
              <a:spcBef>
                <a:spcPts val="0"/>
              </a:spcBef>
            </a:pPr>
            <a:r>
              <a:rPr lang="zh-CN" altLang="en-US" sz="1200" dirty="0">
                <a:latin typeface="楷体" panose="02010609060101010101" pitchFamily="49" charset="-122"/>
                <a:ea typeface="楷体" panose="02010609060101010101" pitchFamily="49" charset="-122"/>
              </a:rPr>
              <a:t>经上述环节7后，单击【发送】，申请办结案件。</a:t>
            </a:r>
            <a:endParaRPr lang="zh-CN" altLang="en-US" sz="1200" dirty="0">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2"/>
          <a:stretch>
            <a:fillRect/>
          </a:stretch>
        </p:blipFill>
        <p:spPr>
          <a:xfrm>
            <a:off x="215265" y="2555701"/>
            <a:ext cx="4966335" cy="3405505"/>
          </a:xfrm>
          <a:prstGeom prst="rect">
            <a:avLst/>
          </a:prstGeom>
        </p:spPr>
      </p:pic>
      <p:sp>
        <p:nvSpPr>
          <p:cNvPr id="10" name="圆角矩形 9"/>
          <p:cNvSpPr/>
          <p:nvPr/>
        </p:nvSpPr>
        <p:spPr>
          <a:xfrm>
            <a:off x="1199620" y="851660"/>
            <a:ext cx="3024929" cy="35631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spcAft>
                <a:spcPts val="0"/>
              </a:spcAft>
            </a:pPr>
            <a:r>
              <a:rPr lang="en-US" altLang="zh-CN" sz="1600" dirty="0" smtClean="0">
                <a:latin typeface="本墨竞圆" panose="02000000000000000000" pitchFamily="2" charset="-122"/>
                <a:ea typeface="本墨竞圆" panose="02000000000000000000" pitchFamily="2" charset="-122"/>
              </a:rPr>
              <a:t>07 </a:t>
            </a:r>
            <a:r>
              <a:rPr lang="zh-CN" altLang="en-US" sz="1600" dirty="0" smtClean="0">
                <a:latin typeface="本墨竞圆" panose="02000000000000000000" pitchFamily="2" charset="-122"/>
                <a:ea typeface="本墨竞圆" panose="02000000000000000000" pitchFamily="2" charset="-122"/>
              </a:rPr>
              <a:t>会签</a:t>
            </a:r>
            <a:r>
              <a:rPr lang="zh-CN" altLang="en-US" sz="1600" dirty="0">
                <a:latin typeface="本墨竞圆" panose="02000000000000000000" pitchFamily="2" charset="-122"/>
                <a:ea typeface="本墨竞圆" panose="02000000000000000000" pitchFamily="2" charset="-122"/>
              </a:rPr>
              <a:t>流程</a:t>
            </a:r>
            <a:r>
              <a:rPr lang="zh-CN" altLang="en-US" sz="1600" dirty="0" smtClean="0">
                <a:latin typeface="本墨竞圆" panose="02000000000000000000" pitchFamily="2" charset="-122"/>
                <a:ea typeface="本墨竞圆" panose="02000000000000000000" pitchFamily="2" charset="-122"/>
              </a:rPr>
              <a:t>（管线权属单位）</a:t>
            </a:r>
            <a:endParaRPr lang="zh-CN" altLang="en-US" sz="1600" dirty="0">
              <a:latin typeface="本墨竞圆" panose="02000000000000000000" pitchFamily="2" charset="-122"/>
              <a:ea typeface="本墨竞圆" panose="02000000000000000000"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5327650" cy="7559676"/>
          </a:xfrm>
          <a:prstGeom prst="rect">
            <a:avLst/>
          </a:prstGeom>
        </p:spPr>
      </p:pic>
      <p:sp>
        <p:nvSpPr>
          <p:cNvPr id="5" name="文本框 4"/>
          <p:cNvSpPr txBox="1"/>
          <p:nvPr/>
        </p:nvSpPr>
        <p:spPr>
          <a:xfrm>
            <a:off x="1079649" y="2267669"/>
            <a:ext cx="4248001" cy="3647152"/>
          </a:xfrm>
          <a:prstGeom prst="rect">
            <a:avLst/>
          </a:prstGeom>
          <a:noFill/>
        </p:spPr>
        <p:txBody>
          <a:bodyPr wrap="square" rtlCol="0">
            <a:spAutoFit/>
          </a:bodyPr>
          <a:lstStyle/>
          <a:p>
            <a:pPr>
              <a:lnSpc>
                <a:spcPct val="150000"/>
              </a:lnSpc>
            </a:pPr>
            <a:endParaRPr lang="en-US" altLang="zh-CN" sz="1400" dirty="0" smtClean="0">
              <a:ln w="0"/>
              <a:effectLst>
                <a:outerShdw blurRad="38100" dist="19050" dir="2700000" algn="tl" rotWithShape="0">
                  <a:schemeClr val="dk1">
                    <a:alpha val="40000"/>
                  </a:schemeClr>
                </a:outerShdw>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pPr>
            <a:r>
              <a:rPr lang="zh-CN" altLang="en-US" sz="1400" dirty="0" smtClean="0">
                <a:ln w="0"/>
                <a:effectLst>
                  <a:outerShdw blurRad="38100" dist="19050" dir="2700000" algn="tl" rotWithShape="0">
                    <a:schemeClr val="dk1">
                      <a:alpha val="40000"/>
                    </a:schemeClr>
                  </a:outerShdw>
                </a:effectLst>
                <a:latin typeface="Times New Roman" panose="02020603050405020304" pitchFamily="18" charset="0"/>
                <a:ea typeface="楷体" panose="02010609060101010101" pitchFamily="49" charset="-122"/>
                <a:cs typeface="Times New Roman" panose="02020603050405020304" pitchFamily="18" charset="0"/>
              </a:rPr>
              <a:t>业务咨询：</a:t>
            </a:r>
            <a:r>
              <a:rPr lang="zh-CN" altLang="en-US" sz="1400" dirty="0" smtClean="0">
                <a:ln w="0"/>
                <a:effectLst>
                  <a:outerShdw blurRad="38100" dist="19050" dir="2700000" algn="tl" rotWithShape="0">
                    <a:schemeClr val="dk1">
                      <a:alpha val="40000"/>
                    </a:schemeClr>
                  </a:outerShdw>
                </a:effectLst>
                <a:latin typeface="Times New Roman" panose="02020603050405020304" pitchFamily="18" charset="0"/>
                <a:ea typeface="楷体" panose="02010609060101010101" pitchFamily="49" charset="-122"/>
                <a:cs typeface="Times New Roman" panose="02020603050405020304" pitchFamily="18" charset="0"/>
                <a:sym typeface="宋体" panose="02010600030101010101" pitchFamily="2" charset="-122"/>
              </a:rPr>
              <a:t>广州市地下管线建设事务中心</a:t>
            </a:r>
            <a:endParaRPr lang="en-US" altLang="zh-CN" sz="1400" dirty="0">
              <a:ln w="0"/>
              <a:effectLst>
                <a:outerShdw blurRad="38100" dist="19050" dir="2700000" algn="tl" rotWithShape="0">
                  <a:schemeClr val="dk1">
                    <a:alpha val="40000"/>
                  </a:schemeClr>
                </a:outerShdw>
              </a:effectLst>
              <a:latin typeface="Times New Roman" panose="02020603050405020304" pitchFamily="18" charset="0"/>
              <a:ea typeface="楷体" panose="02010609060101010101" pitchFamily="49" charset="-122"/>
              <a:cs typeface="Times New Roman" panose="02020603050405020304" pitchFamily="18" charset="0"/>
              <a:sym typeface="宋体" panose="02010600030101010101" pitchFamily="2" charset="-122"/>
            </a:endParaRPr>
          </a:p>
          <a:p>
            <a:pPr>
              <a:lnSpc>
                <a:spcPct val="150000"/>
              </a:lnSpc>
            </a:pPr>
            <a:r>
              <a:rPr lang="zh-CN" altLang="en-US" sz="1400" dirty="0" smtClean="0">
                <a:ln w="0"/>
                <a:effectLst>
                  <a:outerShdw blurRad="38100" dist="19050" dir="2700000" algn="tl" rotWithShape="0">
                    <a:schemeClr val="dk1">
                      <a:alpha val="40000"/>
                    </a:schemeClr>
                  </a:outerShdw>
                </a:effectLst>
                <a:latin typeface="Times New Roman" panose="02020603050405020304" pitchFamily="18" charset="0"/>
                <a:ea typeface="楷体" panose="02010609060101010101" pitchFamily="49" charset="-122"/>
                <a:cs typeface="Times New Roman" panose="02020603050405020304" pitchFamily="18" charset="0"/>
              </a:rPr>
              <a:t>  联 系 人：蔡</a:t>
            </a:r>
            <a:r>
              <a:rPr lang="zh-CN" altLang="en-US" sz="1400" dirty="0">
                <a:ln w="0"/>
                <a:effectLst>
                  <a:outerShdw blurRad="38100" dist="19050" dir="2700000" algn="tl" rotWithShape="0">
                    <a:schemeClr val="dk1">
                      <a:alpha val="40000"/>
                    </a:schemeClr>
                  </a:outerShdw>
                </a:effectLst>
                <a:latin typeface="Times New Roman" panose="02020603050405020304" pitchFamily="18" charset="0"/>
                <a:ea typeface="楷体" panose="02010609060101010101" pitchFamily="49" charset="-122"/>
                <a:cs typeface="Times New Roman" panose="02020603050405020304" pitchFamily="18" charset="0"/>
              </a:rPr>
              <a:t>工</a:t>
            </a:r>
            <a:r>
              <a:rPr lang="en-US" altLang="zh-CN" sz="1400" dirty="0" smtClean="0">
                <a:ln w="0"/>
                <a:effectLst>
                  <a:outerShdw blurRad="38100" dist="19050" dir="2700000" algn="tl" rotWithShape="0">
                    <a:schemeClr val="dk1">
                      <a:alpha val="40000"/>
                    </a:schemeClr>
                  </a:outerShdw>
                </a:effectLst>
                <a:latin typeface="Times New Roman" panose="02020603050405020304" pitchFamily="18" charset="0"/>
                <a:ea typeface="楷体" panose="02010609060101010101" pitchFamily="49" charset="-122"/>
                <a:cs typeface="Times New Roman" panose="02020603050405020304" pitchFamily="18" charset="0"/>
              </a:rPr>
              <a:t>  </a:t>
            </a:r>
            <a:r>
              <a:rPr lang="zh-CN" altLang="en-US" sz="1400" dirty="0" smtClean="0">
                <a:ln w="0"/>
                <a:effectLst>
                  <a:outerShdw blurRad="38100" dist="19050" dir="2700000" algn="tl" rotWithShape="0">
                    <a:schemeClr val="dk1">
                      <a:alpha val="40000"/>
                    </a:schemeClr>
                  </a:outerShdw>
                </a:effectLst>
                <a:latin typeface="Times New Roman" panose="02020603050405020304" pitchFamily="18" charset="0"/>
                <a:ea typeface="楷体" panose="02010609060101010101" pitchFamily="49" charset="-122"/>
                <a:cs typeface="Times New Roman" panose="02020603050405020304" pitchFamily="18" charset="0"/>
              </a:rPr>
              <a:t>王</a:t>
            </a:r>
            <a:r>
              <a:rPr lang="zh-CN" altLang="en-US" sz="1400" dirty="0">
                <a:ln w="0"/>
                <a:effectLst>
                  <a:outerShdw blurRad="38100" dist="19050" dir="2700000" algn="tl" rotWithShape="0">
                    <a:schemeClr val="dk1">
                      <a:alpha val="40000"/>
                    </a:schemeClr>
                  </a:outerShdw>
                </a:effectLst>
                <a:latin typeface="Times New Roman" panose="02020603050405020304" pitchFamily="18" charset="0"/>
                <a:ea typeface="楷体" panose="02010609060101010101" pitchFamily="49" charset="-122"/>
                <a:cs typeface="Times New Roman" panose="02020603050405020304" pitchFamily="18" charset="0"/>
              </a:rPr>
              <a:t>工</a:t>
            </a:r>
            <a:endParaRPr lang="en-US" altLang="zh-CN" sz="1400" dirty="0">
              <a:ln w="0"/>
              <a:effectLst>
                <a:outerShdw blurRad="38100" dist="19050" dir="2700000" algn="tl" rotWithShape="0">
                  <a:schemeClr val="dk1">
                    <a:alpha val="40000"/>
                  </a:schemeClr>
                </a:outerShdw>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pPr>
            <a:r>
              <a:rPr lang="zh-CN" altLang="en-US" sz="1400" dirty="0">
                <a:ln w="0"/>
                <a:effectLst>
                  <a:outerShdw blurRad="38100" dist="19050" dir="2700000" algn="tl" rotWithShape="0">
                    <a:schemeClr val="dk1">
                      <a:alpha val="40000"/>
                    </a:schemeClr>
                  </a:outerShdw>
                </a:effectLst>
                <a:latin typeface="Times New Roman" panose="02020603050405020304" pitchFamily="18" charset="0"/>
                <a:ea typeface="楷体" panose="02010609060101010101" pitchFamily="49" charset="-122"/>
                <a:cs typeface="Times New Roman" panose="02020603050405020304" pitchFamily="18" charset="0"/>
              </a:rPr>
              <a:t>联系方式：</a:t>
            </a:r>
            <a:r>
              <a:rPr lang="en-US" altLang="zh-CN" sz="1400" dirty="0">
                <a:ln w="0"/>
                <a:effectLst>
                  <a:outerShdw blurRad="38100" dist="19050" dir="2700000" algn="tl" rotWithShape="0">
                    <a:schemeClr val="dk1">
                      <a:alpha val="40000"/>
                    </a:schemeClr>
                  </a:outerShdw>
                </a:effectLst>
                <a:latin typeface="Times New Roman" panose="02020603050405020304" pitchFamily="18" charset="0"/>
                <a:ea typeface="楷体" panose="02010609060101010101" pitchFamily="49" charset="-122"/>
                <a:cs typeface="Times New Roman" panose="02020603050405020304" pitchFamily="18" charset="0"/>
              </a:rPr>
              <a:t>020-32256641/32256681</a:t>
            </a:r>
            <a:endParaRPr lang="en-US" altLang="zh-CN" sz="1400" dirty="0">
              <a:ln w="0"/>
              <a:effectLst>
                <a:outerShdw blurRad="38100" dist="19050" dir="2700000" algn="tl" rotWithShape="0">
                  <a:schemeClr val="dk1">
                    <a:alpha val="40000"/>
                  </a:schemeClr>
                </a:outerShdw>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pPr>
            <a:r>
              <a:rPr lang="en-US" altLang="zh-CN" sz="1400" dirty="0" smtClean="0">
                <a:ln w="0"/>
                <a:effectLst>
                  <a:outerShdw blurRad="38100" dist="19050" dir="2700000" algn="tl" rotWithShape="0">
                    <a:schemeClr val="dk1">
                      <a:alpha val="40000"/>
                    </a:schemeClr>
                  </a:outerShdw>
                </a:effectLst>
                <a:latin typeface="Times New Roman" panose="02020603050405020304" pitchFamily="18" charset="0"/>
                <a:ea typeface="楷体" panose="02010609060101010101" pitchFamily="49" charset="-122"/>
                <a:cs typeface="Times New Roman" panose="02020603050405020304" pitchFamily="18" charset="0"/>
              </a:rPr>
              <a:t>                    gxzx_tech@163.com</a:t>
            </a:r>
            <a:endParaRPr lang="en-US" altLang="zh-CN" sz="1400" dirty="0">
              <a:ln w="0"/>
              <a:effectLst>
                <a:outerShdw blurRad="38100" dist="19050" dir="2700000" algn="tl" rotWithShape="0">
                  <a:schemeClr val="dk1">
                    <a:alpha val="40000"/>
                  </a:schemeClr>
                </a:outerShdw>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pPr>
            <a:endParaRPr lang="en-US" altLang="zh-CN" sz="1400" dirty="0">
              <a:ln w="0"/>
              <a:effectLst>
                <a:outerShdw blurRad="38100" dist="19050" dir="2700000" algn="tl" rotWithShape="0">
                  <a:schemeClr val="dk1">
                    <a:alpha val="40000"/>
                  </a:schemeClr>
                </a:outerShdw>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pPr>
            <a:r>
              <a:rPr lang="zh-CN" altLang="en-US" sz="1400" dirty="0" smtClean="0">
                <a:ln w="0"/>
                <a:effectLst>
                  <a:outerShdw blurRad="38100" dist="19050" dir="2700000" algn="tl" rotWithShape="0">
                    <a:schemeClr val="dk1">
                      <a:alpha val="40000"/>
                    </a:schemeClr>
                  </a:outerShdw>
                </a:effectLst>
                <a:latin typeface="Times New Roman" panose="02020603050405020304" pitchFamily="18" charset="0"/>
                <a:ea typeface="楷体" panose="02010609060101010101" pitchFamily="49" charset="-122"/>
                <a:cs typeface="Times New Roman" panose="02020603050405020304" pitchFamily="18" charset="0"/>
              </a:rPr>
              <a:t>技术支持：广州市地下管线信息管理中心</a:t>
            </a:r>
            <a:endParaRPr lang="en-US" altLang="zh-CN" sz="1400" dirty="0">
              <a:ln w="0"/>
              <a:effectLst>
                <a:outerShdw blurRad="38100" dist="19050" dir="2700000" algn="tl" rotWithShape="0">
                  <a:schemeClr val="dk1">
                    <a:alpha val="40000"/>
                  </a:schemeClr>
                </a:outerShdw>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pPr>
            <a:r>
              <a:rPr lang="zh-CN" altLang="en-US" sz="1400" dirty="0" smtClean="0">
                <a:ln w="0"/>
                <a:effectLst>
                  <a:outerShdw blurRad="38100" dist="19050" dir="2700000" algn="tl" rotWithShape="0">
                    <a:schemeClr val="dk1">
                      <a:alpha val="40000"/>
                    </a:schemeClr>
                  </a:outerShdw>
                </a:effectLst>
                <a:latin typeface="Times New Roman" panose="02020603050405020304" pitchFamily="18" charset="0"/>
                <a:ea typeface="楷体" panose="02010609060101010101" pitchFamily="49" charset="-122"/>
                <a:cs typeface="Times New Roman" panose="02020603050405020304" pitchFamily="18" charset="0"/>
              </a:rPr>
              <a:t>  联 系 人：雷工   龚工</a:t>
            </a:r>
            <a:endParaRPr lang="en-US" altLang="zh-CN" sz="1400" dirty="0">
              <a:ln w="0"/>
              <a:effectLst>
                <a:outerShdw blurRad="38100" dist="19050" dir="2700000" algn="tl" rotWithShape="0">
                  <a:schemeClr val="dk1">
                    <a:alpha val="40000"/>
                  </a:schemeClr>
                </a:outerShdw>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pPr>
            <a:r>
              <a:rPr lang="zh-CN" altLang="en-US" sz="1400" dirty="0">
                <a:ln w="0"/>
                <a:effectLst>
                  <a:outerShdw blurRad="38100" dist="19050" dir="2700000" algn="tl" rotWithShape="0">
                    <a:schemeClr val="dk1">
                      <a:alpha val="40000"/>
                    </a:schemeClr>
                  </a:outerShdw>
                </a:effectLst>
                <a:latin typeface="Times New Roman" panose="02020603050405020304" pitchFamily="18" charset="0"/>
                <a:ea typeface="楷体" panose="02010609060101010101" pitchFamily="49" charset="-122"/>
                <a:cs typeface="Times New Roman" panose="02020603050405020304" pitchFamily="18" charset="0"/>
              </a:rPr>
              <a:t>联系方式：</a:t>
            </a:r>
            <a:r>
              <a:rPr lang="en-US" altLang="zh-CN" sz="1400" dirty="0">
                <a:ln w="0"/>
                <a:effectLst>
                  <a:outerShdw blurRad="38100" dist="19050" dir="2700000" algn="tl" rotWithShape="0">
                    <a:schemeClr val="dk1">
                      <a:alpha val="40000"/>
                    </a:schemeClr>
                  </a:outerShdw>
                </a:effectLst>
                <a:latin typeface="Times New Roman" panose="02020603050405020304" pitchFamily="18" charset="0"/>
                <a:ea typeface="楷体" panose="02010609060101010101" pitchFamily="49" charset="-122"/>
                <a:cs typeface="Times New Roman" panose="02020603050405020304" pitchFamily="18" charset="0"/>
              </a:rPr>
              <a:t>020-83762821  </a:t>
            </a:r>
            <a:r>
              <a:rPr lang="en-US" altLang="zh-CN" sz="1400" dirty="0" smtClean="0">
                <a:ln w="0"/>
                <a:effectLst>
                  <a:outerShdw blurRad="38100" dist="19050" dir="2700000" algn="tl" rotWithShape="0">
                    <a:schemeClr val="dk1">
                      <a:alpha val="40000"/>
                    </a:schemeClr>
                  </a:outerShdw>
                </a:effectLst>
                <a:latin typeface="Times New Roman" panose="02020603050405020304" pitchFamily="18" charset="0"/>
                <a:ea typeface="楷体" panose="02010609060101010101" pitchFamily="49" charset="-122"/>
                <a:cs typeface="Times New Roman" panose="02020603050405020304" pitchFamily="18" charset="0"/>
              </a:rPr>
              <a:t>13724051119/13760644865</a:t>
            </a:r>
            <a:endParaRPr lang="en-US" altLang="zh-CN" sz="1400" dirty="0" smtClean="0">
              <a:ln w="0"/>
              <a:effectLst>
                <a:outerShdw blurRad="38100" dist="19050" dir="2700000" algn="tl" rotWithShape="0">
                  <a:schemeClr val="dk1">
                    <a:alpha val="40000"/>
                  </a:schemeClr>
                </a:outerShdw>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pPr>
            <a:r>
              <a:rPr lang="en-US" altLang="zh-CN" sz="1400" smtClean="0">
                <a:ln w="0"/>
                <a:effectLst>
                  <a:outerShdw blurRad="38100" dist="19050" dir="2700000" algn="tl" rotWithShape="0">
                    <a:schemeClr val="dk1">
                      <a:alpha val="40000"/>
                    </a:schemeClr>
                  </a:outerShdw>
                </a:effectLst>
                <a:latin typeface="Times New Roman" panose="02020603050405020304" pitchFamily="18" charset="0"/>
                <a:ea typeface="楷体" panose="02010609060101010101" pitchFamily="49" charset="-122"/>
                <a:cs typeface="Times New Roman" panose="02020603050405020304" pitchFamily="18" charset="0"/>
              </a:rPr>
              <a:t>                    429258437@qq.com </a:t>
            </a:r>
            <a:endParaRPr lang="en-US" altLang="zh-CN" sz="1400" dirty="0" smtClean="0">
              <a:ln w="0"/>
              <a:effectLst>
                <a:outerShdw blurRad="38100" dist="19050" dir="2700000" algn="tl" rotWithShape="0">
                  <a:schemeClr val="dk1">
                    <a:alpha val="40000"/>
                  </a:schemeClr>
                </a:outerShdw>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pPr>
            <a:r>
              <a:rPr lang="en-US" altLang="zh-CN" sz="1400" dirty="0">
                <a:ln w="0"/>
                <a:effectLst>
                  <a:outerShdw blurRad="38100" dist="19050" dir="2700000" algn="tl" rotWithShape="0">
                    <a:schemeClr val="dk1">
                      <a:alpha val="40000"/>
                    </a:schemeClr>
                  </a:outerShdw>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1400" dirty="0" smtClean="0">
                <a:ln w="0"/>
                <a:effectLst>
                  <a:outerShdw blurRad="38100" dist="19050" dir="2700000" algn="tl" rotWithShape="0">
                    <a:schemeClr val="dk1">
                      <a:alpha val="40000"/>
                    </a:schemeClr>
                  </a:outerShdw>
                </a:effectLst>
                <a:latin typeface="Times New Roman" panose="02020603050405020304" pitchFamily="18" charset="0"/>
                <a:ea typeface="楷体" panose="02010609060101010101" pitchFamily="49" charset="-122"/>
                <a:cs typeface="Times New Roman" panose="02020603050405020304" pitchFamily="18" charset="0"/>
              </a:rPr>
              <a:t>                                                                  </a:t>
            </a:r>
            <a:endParaRPr lang="zh-CN" altLang="en-US" sz="1400" dirty="0">
              <a:ln w="0"/>
              <a:effectLst>
                <a:outerShdw blurRad="38100" dist="19050" dir="2700000" algn="tl" rotWithShape="0">
                  <a:schemeClr val="dk1">
                    <a:alpha val="40000"/>
                  </a:schemeClr>
                </a:outerShdw>
              </a:effectLst>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48F63A3B-78C7-47BE-AE5E-E10140E04643}" type="slidenum">
              <a:rPr lang="en-US" dirty="0"/>
            </a:fld>
            <a:endParaRPr lang="en-US" dirty="0"/>
          </a:p>
        </p:txBody>
      </p:sp>
      <p:sp>
        <p:nvSpPr>
          <p:cNvPr id="100" name="文本框 99"/>
          <p:cNvSpPr txBox="1"/>
          <p:nvPr/>
        </p:nvSpPr>
        <p:spPr>
          <a:xfrm>
            <a:off x="201295" y="179070"/>
            <a:ext cx="5080000" cy="429895"/>
          </a:xfrm>
          <a:prstGeom prst="rect">
            <a:avLst/>
          </a:prstGeom>
          <a:noFill/>
          <a:ln w="9525">
            <a:noFill/>
          </a:ln>
        </p:spPr>
        <p:txBody>
          <a:bodyPr>
            <a:spAutoFit/>
          </a:bodyPr>
          <a:p>
            <a:pPr marL="0" indent="0" algn="ctr"/>
            <a:r>
              <a:rPr lang="zh-CN" sz="2200" b="0">
                <a:ea typeface="宋体" panose="02010600030101010101" pitchFamily="2" charset="-122"/>
              </a:rPr>
              <a:t>广州市地下管线开挖及会签管理系统</a:t>
            </a:r>
            <a:endParaRPr lang="zh-CN" altLang="en-US"/>
          </a:p>
        </p:txBody>
      </p:sp>
      <p:graphicFrame>
        <p:nvGraphicFramePr>
          <p:cNvPr id="5" name="表格 4"/>
          <p:cNvGraphicFramePr/>
          <p:nvPr>
            <p:custDataLst>
              <p:tags r:id="rId1"/>
            </p:custDataLst>
          </p:nvPr>
        </p:nvGraphicFramePr>
        <p:xfrm>
          <a:off x="71755" y="755650"/>
          <a:ext cx="5241290" cy="5534660"/>
        </p:xfrm>
        <a:graphic>
          <a:graphicData uri="http://schemas.openxmlformats.org/drawingml/2006/table">
            <a:tbl>
              <a:tblPr firstRow="1" bandRow="1">
                <a:tableStyleId>{5940675A-B579-460E-94D1-54222C63F5DA}</a:tableStyleId>
              </a:tblPr>
              <a:tblGrid>
                <a:gridCol w="1004888"/>
                <a:gridCol w="1090612"/>
                <a:gridCol w="508000"/>
                <a:gridCol w="1022350"/>
                <a:gridCol w="504825"/>
                <a:gridCol w="1110615"/>
              </a:tblGrid>
              <a:tr h="355600">
                <a:tc gridSpan="6">
                  <a:txBody>
                    <a:bodyPr/>
                    <a:p>
                      <a:pPr indent="0" algn="ctr">
                        <a:buNone/>
                      </a:pPr>
                      <a:r>
                        <a:rPr lang="en-US" sz="1400" b="0">
                          <a:latin typeface="仿宋_GB2312" panose="02010609030101010101" pitchFamily="49" charset="-122"/>
                          <a:ea typeface="仿宋_GB2312" panose="02010609030101010101" pitchFamily="49" charset="-122"/>
                          <a:cs typeface="仿宋_GB2312" panose="02010609030101010101" pitchFamily="49" charset="-122"/>
                        </a:rPr>
                        <a:t>机 构 信 息</a:t>
                      </a:r>
                      <a:endParaRPr lang="en-US" altLang="en-US" sz="1400" b="0">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44500">
                <a:tc>
                  <a:txBody>
                    <a:bodyPr/>
                    <a:p>
                      <a:pPr indent="0" algn="ctr">
                        <a:buNone/>
                      </a:pPr>
                      <a:r>
                        <a:rPr lang="en-US" sz="1400" b="0">
                          <a:latin typeface="仿宋_GB2312" panose="02010609030101010101" pitchFamily="49" charset="-122"/>
                          <a:ea typeface="仿宋_GB2312" panose="02010609030101010101" pitchFamily="49" charset="-122"/>
                          <a:cs typeface="仿宋_GB2312" panose="02010609030101010101" pitchFamily="49" charset="-122"/>
                        </a:rPr>
                        <a:t>组织机构名称</a:t>
                      </a:r>
                      <a:endParaRPr lang="en-US" altLang="en-US" sz="1400" b="0">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p>
                      <a:pPr indent="0" algn="ctr">
                        <a:buNone/>
                      </a:pPr>
                      <a:r>
                        <a:rPr lang="en-US" sz="1400" b="0">
                          <a:latin typeface="仿宋_GB2312" panose="02010609030101010101" pitchFamily="49" charset="-122"/>
                          <a:ea typeface="仿宋_GB2312" panose="02010609030101010101" pitchFamily="49" charset="-122"/>
                          <a:cs typeface="仿宋_GB2312" panose="02010609030101010101" pitchFamily="49" charset="-122"/>
                        </a:rPr>
                        <a:t> </a:t>
                      </a:r>
                      <a:endParaRPr lang="en-US" altLang="en-US" sz="1400" b="0">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81000">
                <a:tc>
                  <a:txBody>
                    <a:bodyPr/>
                    <a:p>
                      <a:pPr indent="0" algn="ctr">
                        <a:buNone/>
                      </a:pPr>
                      <a:r>
                        <a:rPr lang="en-US" sz="1400" b="0">
                          <a:latin typeface="仿宋_GB2312" panose="02010609030101010101" pitchFamily="49" charset="-122"/>
                          <a:ea typeface="仿宋_GB2312" panose="02010609030101010101" pitchFamily="49" charset="-122"/>
                          <a:cs typeface="仿宋_GB2312" panose="02010609030101010101" pitchFamily="49" charset="-122"/>
                        </a:rPr>
                        <a:t>法定代表人</a:t>
                      </a:r>
                      <a:endParaRPr lang="en-US" altLang="en-US" sz="1400" b="0">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p>
                      <a:pPr indent="0" algn="ctr">
                        <a:buNone/>
                      </a:pPr>
                      <a:r>
                        <a:rPr lang="en-US" sz="1400" b="0">
                          <a:latin typeface="仿宋_GB2312" panose="02010609030101010101" pitchFamily="49" charset="-122"/>
                          <a:ea typeface="仿宋_GB2312" panose="02010609030101010101" pitchFamily="49" charset="-122"/>
                          <a:cs typeface="仿宋_GB2312" panose="02010609030101010101" pitchFamily="49" charset="-122"/>
                        </a:rPr>
                        <a:t> </a:t>
                      </a:r>
                      <a:endParaRPr lang="en-US" altLang="en-US" sz="1400" b="0">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06400">
                <a:tc>
                  <a:txBody>
                    <a:bodyPr/>
                    <a:p>
                      <a:pPr indent="0" algn="ctr">
                        <a:buNone/>
                      </a:pPr>
                      <a:r>
                        <a:rPr lang="en-US" sz="1400" b="0">
                          <a:latin typeface="仿宋_GB2312" panose="02010609030101010101" pitchFamily="49" charset="-122"/>
                          <a:ea typeface="仿宋_GB2312" panose="02010609030101010101" pitchFamily="49" charset="-122"/>
                          <a:cs typeface="仿宋_GB2312" panose="02010609030101010101" pitchFamily="49" charset="-122"/>
                        </a:rPr>
                        <a:t>授权代理人</a:t>
                      </a:r>
                      <a:endParaRPr lang="en-US" altLang="en-US" sz="1400" b="0">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p>
                      <a:pPr indent="0" algn="ctr">
                        <a:buNone/>
                      </a:pPr>
                      <a:r>
                        <a:rPr lang="en-US" sz="1400" b="0">
                          <a:latin typeface="仿宋_GB2312" panose="02010609030101010101" pitchFamily="49" charset="-122"/>
                          <a:ea typeface="仿宋_GB2312" panose="02010609030101010101" pitchFamily="49" charset="-122"/>
                          <a:cs typeface="仿宋_GB2312" panose="02010609030101010101" pitchFamily="49" charset="-122"/>
                        </a:rPr>
                        <a:t> </a:t>
                      </a:r>
                      <a:endParaRPr lang="en-US" altLang="en-US" sz="1400" b="0">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55600">
                <a:tc gridSpan="6">
                  <a:txBody>
                    <a:bodyPr/>
                    <a:p>
                      <a:pPr indent="0" algn="ctr">
                        <a:buNone/>
                      </a:pPr>
                      <a:r>
                        <a:rPr lang="en-US" sz="1400" b="0">
                          <a:latin typeface="仿宋_GB2312" panose="02010609030101010101" pitchFamily="49" charset="-122"/>
                          <a:ea typeface="仿宋_GB2312" panose="02010609030101010101" pitchFamily="49" charset="-122"/>
                          <a:cs typeface="仿宋_GB2312" panose="02010609030101010101" pitchFamily="49" charset="-122"/>
                        </a:rPr>
                        <a:t>权 限 信 息</a:t>
                      </a:r>
                      <a:endParaRPr lang="en-US" altLang="en-US" sz="1400" b="0">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71500">
                <a:tc>
                  <a:txBody>
                    <a:bodyPr/>
                    <a:p>
                      <a:pPr indent="0" algn="ctr">
                        <a:buNone/>
                      </a:pPr>
                      <a:r>
                        <a:rPr lang="en-US" sz="1400" b="0">
                          <a:latin typeface="仿宋_GB2312" panose="02010609030101010101" pitchFamily="49" charset="-122"/>
                          <a:ea typeface="仿宋_GB2312" panose="02010609030101010101" pitchFamily="49" charset="-122"/>
                          <a:cs typeface="仿宋_GB2312" panose="02010609030101010101" pitchFamily="49" charset="-122"/>
                        </a:rPr>
                        <a:t>账户类别</a:t>
                      </a:r>
                      <a:endParaRPr lang="en-US" altLang="en-US" sz="1400" b="0">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p>
                      <a:pPr indent="0">
                        <a:buNone/>
                      </a:pPr>
                      <a:r>
                        <a:rPr lang="en-US" sz="1600" b="0">
                          <a:latin typeface="仿宋_GB2312" panose="02010609030101010101" pitchFamily="49" charset="-122"/>
                          <a:ea typeface="仿宋_GB2312" panose="02010609030101010101" pitchFamily="49" charset="-122"/>
                          <a:cs typeface="仿宋_GB2312" panose="02010609030101010101" pitchFamily="49" charset="-122"/>
                        </a:rPr>
                        <a:t>□</a:t>
                      </a:r>
                      <a:r>
                        <a:rPr lang="en-US" sz="1400" b="0">
                          <a:latin typeface="仿宋_GB2312" panose="02010609030101010101" pitchFamily="49" charset="-122"/>
                          <a:ea typeface="仿宋_GB2312" panose="02010609030101010101" pitchFamily="49" charset="-122"/>
                          <a:cs typeface="仿宋_GB2312" panose="02010609030101010101" pitchFamily="49" charset="-122"/>
                        </a:rPr>
                        <a:t>地下管线权属单位 </a:t>
                      </a:r>
                      <a:r>
                        <a:rPr lang="en-US" sz="1600" b="0">
                          <a:latin typeface="仿宋_GB2312" panose="02010609030101010101" pitchFamily="49" charset="-122"/>
                          <a:ea typeface="仿宋_GB2312" panose="02010609030101010101" pitchFamily="49" charset="-122"/>
                          <a:cs typeface="仿宋_GB2312" panose="02010609030101010101" pitchFamily="49" charset="-122"/>
                        </a:rPr>
                        <a:t>□</a:t>
                      </a:r>
                      <a:r>
                        <a:rPr lang="en-US" sz="1400" b="0">
                          <a:latin typeface="仿宋_GB2312" panose="02010609030101010101" pitchFamily="49" charset="-122"/>
                          <a:ea typeface="仿宋_GB2312" panose="02010609030101010101" pitchFamily="49" charset="-122"/>
                          <a:cs typeface="仿宋_GB2312" panose="02010609030101010101" pitchFamily="49" charset="-122"/>
                        </a:rPr>
                        <a:t>工程项目建设单位</a:t>
                      </a:r>
                      <a:endParaRPr lang="en-US" altLang="en-US" sz="1600" b="0">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57200">
                <a:tc>
                  <a:txBody>
                    <a:bodyPr/>
                    <a:p>
                      <a:pPr indent="0" algn="ctr">
                        <a:buNone/>
                      </a:pPr>
                      <a:r>
                        <a:rPr lang="en-US" sz="1400" b="0">
                          <a:latin typeface="仿宋_GB2312" panose="02010609030101010101" pitchFamily="49" charset="-122"/>
                          <a:ea typeface="仿宋_GB2312" panose="02010609030101010101" pitchFamily="49" charset="-122"/>
                          <a:cs typeface="仿宋_GB2312" panose="02010609030101010101" pitchFamily="49" charset="-122"/>
                        </a:rPr>
                        <a:t>经办人</a:t>
                      </a:r>
                      <a:endParaRPr lang="en-US" altLang="en-US" sz="1400" b="0">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仿宋_GB2312" panose="02010609030101010101" pitchFamily="49" charset="-122"/>
                          <a:ea typeface="仿宋_GB2312" panose="02010609030101010101" pitchFamily="49" charset="-122"/>
                          <a:cs typeface="仿宋_GB2312" panose="02010609030101010101" pitchFamily="49" charset="-122"/>
                        </a:rPr>
                        <a:t> </a:t>
                      </a:r>
                      <a:endParaRPr lang="en-US" altLang="en-US" sz="1400" b="0">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仿宋_GB2312" panose="02010609030101010101" pitchFamily="49" charset="-122"/>
                          <a:ea typeface="仿宋_GB2312" panose="02010609030101010101" pitchFamily="49" charset="-122"/>
                          <a:cs typeface="仿宋_GB2312" panose="02010609030101010101" pitchFamily="49" charset="-122"/>
                        </a:rPr>
                        <a:t>职务</a:t>
                      </a:r>
                      <a:endParaRPr lang="en-US" altLang="en-US" sz="1400" b="0">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仿宋_GB2312" panose="02010609030101010101" pitchFamily="49" charset="-122"/>
                          <a:ea typeface="仿宋_GB2312" panose="02010609030101010101" pitchFamily="49" charset="-122"/>
                          <a:cs typeface="仿宋_GB2312" panose="02010609030101010101" pitchFamily="49" charset="-122"/>
                        </a:rPr>
                        <a:t> </a:t>
                      </a:r>
                      <a:endParaRPr lang="en-US" altLang="en-US" sz="1400" b="0">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仿宋_GB2312" panose="02010609030101010101" pitchFamily="49" charset="-122"/>
                          <a:ea typeface="仿宋_GB2312" panose="02010609030101010101" pitchFamily="49" charset="-122"/>
                          <a:cs typeface="仿宋_GB2312" panose="02010609030101010101" pitchFamily="49" charset="-122"/>
                        </a:rPr>
                        <a:t>手机</a:t>
                      </a:r>
                      <a:endParaRPr lang="en-US" altLang="en-US" sz="1400" b="0">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仿宋_GB2312" panose="02010609030101010101" pitchFamily="49" charset="-122"/>
                          <a:ea typeface="仿宋_GB2312" panose="02010609030101010101" pitchFamily="49" charset="-122"/>
                          <a:cs typeface="仿宋_GB2312" panose="02010609030101010101" pitchFamily="49" charset="-122"/>
                        </a:rPr>
                        <a:t> </a:t>
                      </a:r>
                      <a:endParaRPr lang="en-US" altLang="en-US" sz="1400" b="0">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1800">
                <a:tc>
                  <a:txBody>
                    <a:bodyPr/>
                    <a:p>
                      <a:pPr indent="0" algn="ctr">
                        <a:buNone/>
                      </a:pPr>
                      <a:r>
                        <a:rPr lang="en-US" sz="1400" b="0">
                          <a:latin typeface="仿宋_GB2312" panose="02010609030101010101" pitchFamily="49" charset="-122"/>
                          <a:ea typeface="仿宋_GB2312" panose="02010609030101010101" pitchFamily="49" charset="-122"/>
                          <a:cs typeface="仿宋_GB2312" panose="02010609030101010101" pitchFamily="49" charset="-122"/>
                        </a:rPr>
                        <a:t>分管负责人</a:t>
                      </a:r>
                      <a:endParaRPr lang="en-US" altLang="en-US" sz="1400" b="0">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仿宋_GB2312" panose="02010609030101010101" pitchFamily="49" charset="-122"/>
                          <a:ea typeface="仿宋_GB2312" panose="02010609030101010101" pitchFamily="49" charset="-122"/>
                          <a:cs typeface="仿宋_GB2312" panose="02010609030101010101" pitchFamily="49" charset="-122"/>
                        </a:rPr>
                        <a:t> </a:t>
                      </a:r>
                      <a:endParaRPr lang="en-US" altLang="en-US" sz="1400" b="0">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仿宋_GB2312" panose="02010609030101010101" pitchFamily="49" charset="-122"/>
                          <a:ea typeface="仿宋_GB2312" panose="02010609030101010101" pitchFamily="49" charset="-122"/>
                          <a:cs typeface="仿宋_GB2312" panose="02010609030101010101" pitchFamily="49" charset="-122"/>
                        </a:rPr>
                        <a:t>职务</a:t>
                      </a:r>
                      <a:endParaRPr lang="en-US" altLang="en-US" sz="1400" b="0">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仿宋_GB2312" panose="02010609030101010101" pitchFamily="49" charset="-122"/>
                          <a:ea typeface="仿宋_GB2312" panose="02010609030101010101" pitchFamily="49" charset="-122"/>
                          <a:cs typeface="仿宋_GB2312" panose="02010609030101010101" pitchFamily="49" charset="-122"/>
                        </a:rPr>
                        <a:t> </a:t>
                      </a:r>
                      <a:endParaRPr lang="en-US" altLang="en-US" sz="1400" b="0">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仿宋_GB2312" panose="02010609030101010101" pitchFamily="49" charset="-122"/>
                          <a:ea typeface="仿宋_GB2312" panose="02010609030101010101" pitchFamily="49" charset="-122"/>
                          <a:cs typeface="仿宋_GB2312" panose="02010609030101010101" pitchFamily="49" charset="-122"/>
                        </a:rPr>
                        <a:t>手机</a:t>
                      </a:r>
                      <a:endParaRPr lang="en-US" altLang="en-US" sz="1400" b="0">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仿宋_GB2312" panose="02010609030101010101" pitchFamily="49" charset="-122"/>
                          <a:ea typeface="仿宋_GB2312" panose="02010609030101010101" pitchFamily="49" charset="-122"/>
                          <a:cs typeface="仿宋_GB2312" panose="02010609030101010101" pitchFamily="49" charset="-122"/>
                        </a:rPr>
                        <a:t> </a:t>
                      </a:r>
                      <a:endParaRPr lang="en-US" altLang="en-US" sz="1400" b="0">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9100">
                <a:tc>
                  <a:txBody>
                    <a:bodyPr/>
                    <a:p>
                      <a:pPr indent="0" algn="ctr">
                        <a:buNone/>
                      </a:pPr>
                      <a:r>
                        <a:rPr lang="en-US" sz="1400" b="0">
                          <a:latin typeface="仿宋_GB2312" panose="02010609030101010101" pitchFamily="49" charset="-122"/>
                          <a:ea typeface="仿宋_GB2312" panose="02010609030101010101" pitchFamily="49" charset="-122"/>
                          <a:cs typeface="仿宋_GB2312" panose="02010609030101010101" pitchFamily="49" charset="-122"/>
                        </a:rPr>
                        <a:t>主要负责人</a:t>
                      </a:r>
                      <a:endParaRPr lang="en-US" altLang="en-US" sz="1400" b="0">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仿宋_GB2312" panose="02010609030101010101" pitchFamily="49" charset="-122"/>
                          <a:ea typeface="仿宋_GB2312" panose="02010609030101010101" pitchFamily="49" charset="-122"/>
                          <a:cs typeface="仿宋_GB2312" panose="02010609030101010101" pitchFamily="49" charset="-122"/>
                        </a:rPr>
                        <a:t> </a:t>
                      </a:r>
                      <a:endParaRPr lang="en-US" altLang="en-US" sz="1400" b="0">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仿宋_GB2312" panose="02010609030101010101" pitchFamily="49" charset="-122"/>
                          <a:ea typeface="仿宋_GB2312" panose="02010609030101010101" pitchFamily="49" charset="-122"/>
                          <a:cs typeface="仿宋_GB2312" panose="02010609030101010101" pitchFamily="49" charset="-122"/>
                        </a:rPr>
                        <a:t>职务</a:t>
                      </a:r>
                      <a:endParaRPr lang="en-US" altLang="en-US" sz="1400" b="0">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仿宋_GB2312" panose="02010609030101010101" pitchFamily="49" charset="-122"/>
                          <a:ea typeface="仿宋_GB2312" panose="02010609030101010101" pitchFamily="49" charset="-122"/>
                          <a:cs typeface="仿宋_GB2312" panose="02010609030101010101" pitchFamily="49" charset="-122"/>
                        </a:rPr>
                        <a:t> </a:t>
                      </a:r>
                      <a:endParaRPr lang="en-US" altLang="en-US" sz="1400" b="0">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仿宋_GB2312" panose="02010609030101010101" pitchFamily="49" charset="-122"/>
                          <a:ea typeface="仿宋_GB2312" panose="02010609030101010101" pitchFamily="49" charset="-122"/>
                          <a:cs typeface="仿宋_GB2312" panose="02010609030101010101" pitchFamily="49" charset="-122"/>
                        </a:rPr>
                        <a:t>手机</a:t>
                      </a:r>
                      <a:endParaRPr lang="en-US" altLang="en-US" sz="1400" b="0">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仿宋_GB2312" panose="02010609030101010101" pitchFamily="49" charset="-122"/>
                          <a:ea typeface="仿宋_GB2312" panose="02010609030101010101" pitchFamily="49" charset="-122"/>
                          <a:cs typeface="仿宋_GB2312" panose="02010609030101010101" pitchFamily="49" charset="-122"/>
                        </a:rPr>
                        <a:t> </a:t>
                      </a:r>
                      <a:endParaRPr lang="en-US" altLang="en-US" sz="1400" b="0">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38300">
                <a:tc>
                  <a:txBody>
                    <a:bodyPr/>
                    <a:p>
                      <a:pPr indent="0" algn="ctr">
                        <a:buNone/>
                      </a:pPr>
                      <a:r>
                        <a:rPr lang="en-US" sz="1400" b="0">
                          <a:latin typeface="仿宋_GB2312" panose="02010609030101010101" pitchFamily="49" charset="-122"/>
                          <a:ea typeface="仿宋_GB2312" panose="02010609030101010101" pitchFamily="49" charset="-122"/>
                          <a:cs typeface="仿宋_GB2312" panose="02010609030101010101" pitchFamily="49" charset="-122"/>
                        </a:rPr>
                        <a:t>申请单位</a:t>
                      </a:r>
                      <a:endParaRPr lang="en-US" altLang="en-US" sz="1400" b="0">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p>
                      <a:pPr indent="0">
                        <a:buNone/>
                      </a:pPr>
                      <a:r>
                        <a:rPr lang="en-US" sz="1400" b="0">
                          <a:latin typeface="仿宋_GB2312" panose="02010609030101010101" pitchFamily="49" charset="-122"/>
                          <a:ea typeface="仿宋_GB2312" panose="02010609030101010101" pitchFamily="49" charset="-122"/>
                          <a:cs typeface="仿宋_GB2312" panose="02010609030101010101" pitchFamily="49" charset="-122"/>
                        </a:rPr>
                        <a:t> 申请单位（签章）：法定代表人/委托代理人：年 月 日</a:t>
                      </a:r>
                      <a:endParaRPr lang="en-US" altLang="en-US" sz="1400" b="0">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
        <p:nvSpPr>
          <p:cNvPr id="6" name="文本框 5"/>
          <p:cNvSpPr txBox="1"/>
          <p:nvPr/>
        </p:nvSpPr>
        <p:spPr>
          <a:xfrm>
            <a:off x="123825" y="4331335"/>
            <a:ext cx="5080000" cy="3014980"/>
          </a:xfrm>
          <a:prstGeom prst="rect">
            <a:avLst/>
          </a:prstGeom>
          <a:noFill/>
          <a:ln w="9525">
            <a:noFill/>
          </a:ln>
        </p:spPr>
        <p:txBody>
          <a:bodyPr wrap="square">
            <a:spAutoFit/>
          </a:bodyPr>
          <a:p>
            <a:pPr marL="0" indent="0" algn="ctr"/>
            <a:r>
              <a:rPr lang="zh-CN" sz="2200" b="0">
                <a:ea typeface="宋体" panose="02010600030101010101" pitchFamily="2" charset="-122"/>
              </a:rPr>
              <a:t></a:t>
            </a:r>
            <a:r>
              <a:rPr lang="en-US" sz="1400" b="0">
                <a:latin typeface="仿宋_GB2312" panose="02010609030101010101" pitchFamily="49" charset="-122"/>
                <a:ea typeface="宋体" panose="02010600030101010101" pitchFamily="2" charset="-122"/>
              </a:rPr>
              <a:t>         </a:t>
            </a:r>
            <a:endParaRPr lang="en-US" sz="1400" b="0">
              <a:latin typeface="仿宋_GB2312" panose="02010609030101010101" pitchFamily="49" charset="-122"/>
              <a:ea typeface="宋体" panose="02010600030101010101" pitchFamily="2" charset="-122"/>
            </a:endParaRPr>
          </a:p>
          <a:p>
            <a:pPr marL="0" indent="0" algn="l"/>
            <a:r>
              <a:rPr lang="en-US" sz="1400" b="0">
                <a:latin typeface="仿宋_GB2312" panose="02010609030101010101" pitchFamily="49" charset="-122"/>
                <a:ea typeface="宋体" panose="02010600030101010101" pitchFamily="2" charset="-122"/>
              </a:rPr>
              <a:t> </a:t>
            </a:r>
            <a:r>
              <a:rPr lang="zh-CN" sz="1400" b="0">
                <a:ea typeface="宋体" panose="02010600030101010101" pitchFamily="2" charset="-122"/>
              </a:rPr>
              <a:t>备注：1.工程项目建设单位可不提供分管负责人、主要负责人。</a:t>
            </a:r>
            <a:r>
              <a:rPr lang="en-US" sz="1400" b="0">
                <a:latin typeface="仿宋_GB2312" panose="02010609030101010101" pitchFamily="49" charset="-122"/>
                <a:ea typeface="宋体" panose="02010600030101010101" pitchFamily="2" charset="-122"/>
              </a:rPr>
              <a:t>      </a:t>
            </a:r>
            <a:r>
              <a:rPr lang="zh-CN" sz="1400" b="0">
                <a:ea typeface="宋体" panose="02010600030101010101" pitchFamily="2" charset="-122"/>
              </a:rPr>
              <a:t>2.委托代理人需附法定代表人证明书、</a:t>
            </a:r>
            <a:r>
              <a:rPr lang="zh-CN" sz="1400" b="0">
                <a:solidFill>
                  <a:srgbClr val="000000"/>
                </a:solidFill>
                <a:ea typeface="宋体" panose="02010600030101010101" pitchFamily="2" charset="-122"/>
              </a:rPr>
              <a:t>授权委托证明书</a:t>
            </a:r>
            <a:r>
              <a:rPr lang="zh-CN" sz="1400" b="0">
                <a:ea typeface="宋体" panose="02010600030101010101" pitchFamily="2" charset="-122"/>
              </a:rPr>
              <a:t>。</a:t>
            </a:r>
            <a:r>
              <a:rPr lang="en-US" sz="1400" b="0">
                <a:latin typeface="仿宋_GB2312" panose="02010609030101010101" pitchFamily="49" charset="-122"/>
                <a:ea typeface="宋体" panose="02010600030101010101" pitchFamily="2" charset="-122"/>
              </a:rPr>
              <a:t>      </a:t>
            </a:r>
            <a:r>
              <a:rPr lang="zh-CN" sz="1400" b="0">
                <a:ea typeface="宋体" panose="02010600030101010101" pitchFamily="2" charset="-122"/>
              </a:rPr>
              <a:t>3.《广州市地下管线开挖及会签管理系统使用承诺书》盖章后一同附上。</a:t>
            </a: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48F63A3B-78C7-47BE-AE5E-E10140E04643}" type="slidenum">
              <a:rPr lang="en-US" dirty="0"/>
            </a:fld>
            <a:endParaRPr lang="en-US" dirty="0"/>
          </a:p>
        </p:txBody>
      </p:sp>
      <p:sp>
        <p:nvSpPr>
          <p:cNvPr id="100" name="文本框 99"/>
          <p:cNvSpPr txBox="1"/>
          <p:nvPr/>
        </p:nvSpPr>
        <p:spPr>
          <a:xfrm>
            <a:off x="143510" y="396240"/>
            <a:ext cx="5080000" cy="321945"/>
          </a:xfrm>
          <a:prstGeom prst="rect">
            <a:avLst/>
          </a:prstGeom>
          <a:noFill/>
          <a:ln w="9525">
            <a:noFill/>
          </a:ln>
        </p:spPr>
        <p:txBody>
          <a:bodyPr>
            <a:spAutoFit/>
          </a:bodyPr>
          <a:p>
            <a:pPr marL="0" indent="0" algn="ctr"/>
            <a:r>
              <a:rPr lang="zh-CN" sz="1500" b="1">
                <a:solidFill>
                  <a:srgbClr val="000000"/>
                </a:solidFill>
                <a:latin typeface="Calibri" panose="020F0502020204030204" pitchFamily="34" charset="0"/>
                <a:ea typeface="宋体" panose="02010600030101010101" pitchFamily="2" charset="-122"/>
              </a:rPr>
              <a:t>法定代表人证明书</a:t>
            </a:r>
            <a:endParaRPr lang="zh-CN" altLang="en-US"/>
          </a:p>
        </p:txBody>
      </p:sp>
      <p:pic>
        <p:nvPicPr>
          <p:cNvPr id="3" name="图片 2"/>
          <p:cNvPicPr/>
          <p:nvPr/>
        </p:nvPicPr>
        <p:blipFill>
          <a:blip r:embed="rId1"/>
          <a:stretch>
            <a:fillRect/>
          </a:stretch>
        </p:blipFill>
        <p:spPr>
          <a:xfrm>
            <a:off x="117475" y="971550"/>
            <a:ext cx="5210175" cy="2495550"/>
          </a:xfrm>
          <a:prstGeom prst="rect">
            <a:avLst/>
          </a:prstGeom>
          <a:noFill/>
          <a:ln w="9525">
            <a:noFill/>
          </a:ln>
        </p:spPr>
      </p:pic>
      <p:sp>
        <p:nvSpPr>
          <p:cNvPr id="102" name="文本框 101"/>
          <p:cNvSpPr txBox="1"/>
          <p:nvPr/>
        </p:nvSpPr>
        <p:spPr>
          <a:xfrm>
            <a:off x="143510" y="3131820"/>
            <a:ext cx="5080000" cy="1014730"/>
          </a:xfrm>
          <a:prstGeom prst="rect">
            <a:avLst/>
          </a:prstGeom>
          <a:noFill/>
          <a:ln w="9525">
            <a:noFill/>
          </a:ln>
        </p:spPr>
        <p:txBody>
          <a:bodyPr wrap="square">
            <a:spAutoFit/>
          </a:bodyPr>
          <a:p>
            <a:pPr marL="0" indent="0" algn="ctr"/>
            <a:r>
              <a:rPr lang="en-US" sz="1500" b="0">
                <a:solidFill>
                  <a:srgbClr val="000000"/>
                </a:solidFill>
                <a:latin typeface="Calibri" panose="020F0502020204030204" pitchFamily="34" charset="0"/>
                <a:ea typeface="宋体" panose="02010600030101010101" pitchFamily="2" charset="-122"/>
                <a:cs typeface="Arial" panose="020B0604020202020204" pitchFamily="34" charset="0"/>
              </a:rPr>
              <a:t>……………………………………………………………………………</a:t>
            </a:r>
            <a:r>
              <a:rPr lang="en-US" sz="1500" b="1">
                <a:solidFill>
                  <a:srgbClr val="000000"/>
                </a:solidFill>
                <a:latin typeface="Calibri" panose="020F0502020204030204" pitchFamily="34" charset="0"/>
                <a:ea typeface="宋体" panose="02010600030101010101" pitchFamily="2" charset="-122"/>
                <a:cs typeface="Arial" panose="020B0604020202020204" pitchFamily="34" charset="0"/>
              </a:rPr>
              <a:t> </a:t>
            </a:r>
            <a:r>
              <a:rPr lang="zh-CN" sz="1500" b="1">
                <a:solidFill>
                  <a:srgbClr val="000000"/>
                </a:solidFill>
                <a:latin typeface="Calibri" panose="020F0502020204030204" pitchFamily="34" charset="0"/>
                <a:ea typeface="宋体" panose="02010600030101010101" pitchFamily="2" charset="-122"/>
              </a:rPr>
              <a:t>授权委托证明书</a:t>
            </a:r>
            <a:endParaRPr lang="zh-CN" altLang="en-US"/>
          </a:p>
        </p:txBody>
      </p:sp>
      <p:graphicFrame>
        <p:nvGraphicFramePr>
          <p:cNvPr id="4" name="表格 3"/>
          <p:cNvGraphicFramePr/>
          <p:nvPr/>
        </p:nvGraphicFramePr>
        <p:xfrm>
          <a:off x="123825" y="6057265"/>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pic>
        <p:nvPicPr>
          <p:cNvPr id="5" name="图片 4"/>
          <p:cNvPicPr/>
          <p:nvPr/>
        </p:nvPicPr>
        <p:blipFill>
          <a:blip r:embed="rId2"/>
          <a:stretch>
            <a:fillRect/>
          </a:stretch>
        </p:blipFill>
        <p:spPr>
          <a:xfrm>
            <a:off x="83185" y="4499610"/>
            <a:ext cx="5200650" cy="2847975"/>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48F63A3B-78C7-47BE-AE5E-E10140E04643}" type="slidenum">
              <a:rPr lang="en-US" dirty="0"/>
            </a:fld>
            <a:endParaRPr lang="en-US" dirty="0"/>
          </a:p>
        </p:txBody>
      </p:sp>
      <p:sp>
        <p:nvSpPr>
          <p:cNvPr id="102" name="文本框 101"/>
          <p:cNvSpPr txBox="1"/>
          <p:nvPr/>
        </p:nvSpPr>
        <p:spPr>
          <a:xfrm>
            <a:off x="71120" y="107315"/>
            <a:ext cx="5220970" cy="7578090"/>
          </a:xfrm>
          <a:prstGeom prst="rect">
            <a:avLst/>
          </a:prstGeom>
          <a:noFill/>
          <a:ln w="9525">
            <a:noFill/>
          </a:ln>
        </p:spPr>
        <p:txBody>
          <a:bodyPr wrap="square">
            <a:spAutoFit/>
          </a:bodyPr>
          <a:p>
            <a:pPr marL="0" indent="0" algn="l"/>
            <a:r>
              <a:rPr lang="zh-CN" sz="2200" b="0">
                <a:ea typeface="宋体" panose="02010600030101010101" pitchFamily="2" charset="-122"/>
              </a:rPr>
              <a:t>广州市地下管线开挖及会签管理系统使用承诺书</a:t>
            </a:r>
            <a:r>
              <a:rPr lang="en-US" sz="1050" b="0">
                <a:latin typeface="仿宋_GB2312" panose="02010609030101010101" pitchFamily="49" charset="-122"/>
                <a:ea typeface="宋体" panose="02010600030101010101" pitchFamily="2" charset="-122"/>
                <a:cs typeface="Arial" panose="020B0604020202020204" pitchFamily="34" charset="0"/>
              </a:rPr>
              <a:t> </a:t>
            </a:r>
            <a:r>
              <a:rPr lang="zh-CN" sz="1600" b="0">
                <a:ea typeface="宋体" panose="02010600030101010101" pitchFamily="2" charset="-122"/>
              </a:rPr>
              <a:t></a:t>
            </a:r>
            <a:r>
              <a:rPr lang="zh-CN" sz="1800" b="0">
                <a:latin typeface="仿宋_GB2312" panose="02010609030101010101" pitchFamily="49" charset="-122"/>
                <a:ea typeface="仿宋_GB2312" panose="02010609030101010101" pitchFamily="49" charset="-122"/>
                <a:cs typeface="仿宋_GB2312" panose="02010609030101010101" pitchFamily="49" charset="-122"/>
              </a:rPr>
              <a:t>我单位（</a:t>
            </a:r>
            <a:r>
              <a:rPr lang="zh-CN" sz="1800" b="0">
                <a:latin typeface="仿宋_GB2312" panose="02010609030101010101" pitchFamily="49" charset="-122"/>
                <a:ea typeface="仿宋_GB2312" panose="02010609030101010101" pitchFamily="49" charset="-122"/>
                <a:cs typeface="仿宋_GB2312" panose="02010609030101010101" pitchFamily="49" charset="-122"/>
              </a:rPr>
              <a:t>           ）自愿申请使用广州市住房和城乡建设局组织建设的“广州市地下管线开挖及会签管理系统”（下称“管线会签系统”），用于加强地下管线管理，保障地下管线的有序建设和安全运行，加快推进工程建设项目涉及地下管线安全意见征询工作。为保障会签管理工作机制流转顺畅及系统安全，我单位在使用管线会签系统以及现场施工作业期间，做出如下承诺：一、系统使用1.自愿遵守管线会签系统业务规则与相关管理规定，管线会签系统使用期间，主动维护系统安全，遵守《中华人民共和国计算机信息系统安全保护条例》等有关规定。2.管线权属单位经办人在管线会签系统中做出管线会签答复意见，即代表管线权属单位意见。管线权属单位承诺在管线会签系统中收到管线征询意见案件5个工作日内做出答复，逾期未答复，视为管线权属单位对该案件无意见。3.本单位账号仅限本单位授权开通申请人员使用，禁止以任何形式转让他人使用，账号密码由用户自行保管。</a:t>
            </a:r>
            <a:r>
              <a:rPr lang="zh-CN" sz="18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如存在使用人员变更，主动与系统管理部门报备。</a:t>
            </a:r>
            <a:r>
              <a:rPr lang="zh-CN" sz="1800" b="0">
                <a:latin typeface="仿宋_GB2312" panose="02010609030101010101" pitchFamily="49" charset="-122"/>
                <a:ea typeface="仿宋_GB2312" panose="02010609030101010101" pitchFamily="49" charset="-122"/>
                <a:cs typeface="仿宋_GB2312" panose="02010609030101010101" pitchFamily="49" charset="-122"/>
              </a:rPr>
              <a:t>4.遵守职业道德，认真履行岗位职责，相关工作人员自</a:t>
            </a:r>
            <a:endParaRPr lang="zh-CN" altLang="en-US" sz="1800">
              <a:latin typeface="仿宋_GB2312" panose="02010609030101010101" pitchFamily="49" charset="-122"/>
              <a:ea typeface="仿宋_GB2312" panose="02010609030101010101" pitchFamily="49" charset="-122"/>
              <a:cs typeface="仿宋_GB2312" panose="02010609030101010101" pitchFamily="49"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48F63A3B-78C7-47BE-AE5E-E10140E04643}" type="slidenum">
              <a:rPr lang="en-US" dirty="0"/>
            </a:fld>
            <a:endParaRPr lang="en-US" dirty="0"/>
          </a:p>
        </p:txBody>
      </p:sp>
      <p:sp>
        <p:nvSpPr>
          <p:cNvPr id="102" name="文本框 101"/>
          <p:cNvSpPr txBox="1"/>
          <p:nvPr/>
        </p:nvSpPr>
        <p:spPr>
          <a:xfrm>
            <a:off x="71120" y="250825"/>
            <a:ext cx="5188585" cy="7016115"/>
          </a:xfrm>
          <a:prstGeom prst="rect">
            <a:avLst/>
          </a:prstGeom>
          <a:noFill/>
          <a:ln w="9525">
            <a:noFill/>
          </a:ln>
        </p:spPr>
        <p:txBody>
          <a:bodyPr wrap="square">
            <a:spAutoFit/>
          </a:bodyPr>
          <a:p>
            <a:pPr marL="0" indent="406400"/>
            <a:r>
              <a:rPr lang="zh-CN" sz="1800" b="0">
                <a:latin typeface="仿宋_GB2312" panose="02010609030101010101" pitchFamily="49" charset="-122"/>
                <a:ea typeface="仿宋_GB2312" panose="02010609030101010101" pitchFamily="49" charset="-122"/>
                <a:cs typeface="仿宋_GB2312" panose="02010609030101010101" pitchFamily="49" charset="-122"/>
              </a:rPr>
              <a:t>觉遵守国家有关法律法规及廉洁规定。不以自身工作职位为资源，不为获取个人利益而损害社会、管线安全利益，严格按规定、程序及要求办事，不弄虚作假，不徇私枉法。二、管线安全1.在施工前，通过管线会签系统向相关管线权属单位征求意见。施工前组织与管线权属单位现场确认，做好现场交底，在施工中落实管线保护措施，在事故应急预案中明确管线保护的应急救援预案；2.遇到地下管线情况不明的，坚决不开工；3.发现管线有差异，可能对地下管线和管线维修产生影响的，应立即停止作业，并向有关单位报告；4.本单位在原有地下管线的保护区范围内，不使用机械开挖。</a:t>
            </a:r>
            <a:r>
              <a:rPr lang="en-US" sz="1800" b="0">
                <a:latin typeface="仿宋_GB2312" panose="02010609030101010101" pitchFamily="49" charset="-122"/>
                <a:ea typeface="仿宋_GB2312" panose="02010609030101010101" pitchFamily="49" charset="-122"/>
                <a:cs typeface="仿宋_GB2312" panose="02010609030101010101" pitchFamily="49" charset="-122"/>
              </a:rPr>
              <a:t> </a:t>
            </a:r>
            <a:r>
              <a:rPr lang="zh-CN" sz="1800" b="0">
                <a:latin typeface="仿宋_GB2312" panose="02010609030101010101" pitchFamily="49" charset="-122"/>
                <a:ea typeface="仿宋_GB2312" panose="02010609030101010101" pitchFamily="49" charset="-122"/>
                <a:cs typeface="仿宋_GB2312" panose="02010609030101010101" pitchFamily="49" charset="-122"/>
              </a:rPr>
              <a:t>本单位法定代表人，已知晓上述承诺，如有不实，愿承担相应的法律责任。特此承诺。</a:t>
            </a:r>
            <a:r>
              <a:rPr lang="en-US" sz="1800" b="0">
                <a:latin typeface="仿宋_GB2312" panose="02010609030101010101" pitchFamily="49" charset="-122"/>
                <a:ea typeface="仿宋_GB2312" panose="02010609030101010101" pitchFamily="49" charset="-122"/>
                <a:cs typeface="仿宋_GB2312" panose="02010609030101010101" pitchFamily="49" charset="-122"/>
              </a:rPr>
              <a:t>                             </a:t>
            </a:r>
            <a:r>
              <a:rPr lang="zh-CN" sz="1800" b="0">
                <a:latin typeface="仿宋_GB2312" panose="02010609030101010101" pitchFamily="49" charset="-122"/>
                <a:ea typeface="仿宋_GB2312" panose="02010609030101010101" pitchFamily="49" charset="-122"/>
                <a:cs typeface="仿宋_GB2312" panose="02010609030101010101" pitchFamily="49" charset="-122"/>
              </a:rPr>
              <a:t>承诺人（盖章）：</a:t>
            </a:r>
            <a:r>
              <a:rPr lang="en-US" sz="1800" b="0">
                <a:latin typeface="仿宋_GB2312" panose="02010609030101010101" pitchFamily="49" charset="-122"/>
                <a:ea typeface="仿宋_GB2312" panose="02010609030101010101" pitchFamily="49" charset="-122"/>
                <a:cs typeface="仿宋_GB2312" panose="02010609030101010101" pitchFamily="49" charset="-122"/>
              </a:rPr>
              <a:t>                </a:t>
            </a:r>
            <a:r>
              <a:rPr lang="zh-CN" sz="1800" b="0">
                <a:latin typeface="仿宋_GB2312" panose="02010609030101010101" pitchFamily="49" charset="-122"/>
                <a:ea typeface="仿宋_GB2312" panose="02010609030101010101" pitchFamily="49" charset="-122"/>
                <a:cs typeface="仿宋_GB2312" panose="02010609030101010101" pitchFamily="49" charset="-122"/>
              </a:rPr>
              <a:t>法定代表人/委托代理人（签字）：                </a:t>
            </a:r>
            <a:r>
              <a:rPr lang="en-US" sz="1800" b="0">
                <a:latin typeface="仿宋_GB2312" panose="02010609030101010101" pitchFamily="49" charset="-122"/>
                <a:ea typeface="仿宋_GB2312" panose="02010609030101010101" pitchFamily="49" charset="-122"/>
                <a:cs typeface="仿宋_GB2312" panose="02010609030101010101" pitchFamily="49" charset="-122"/>
              </a:rPr>
              <a:t>                               </a:t>
            </a:r>
            <a:endParaRPr lang="en-US" sz="1800" b="0">
              <a:latin typeface="仿宋_GB2312" panose="02010609030101010101" pitchFamily="49" charset="-122"/>
              <a:ea typeface="仿宋_GB2312" panose="02010609030101010101" pitchFamily="49" charset="-122"/>
              <a:cs typeface="仿宋_GB2312" panose="02010609030101010101" pitchFamily="49" charset="-122"/>
            </a:endParaRPr>
          </a:p>
          <a:p>
            <a:pPr marL="0" indent="406400" algn="r"/>
            <a:r>
              <a:rPr lang="en-US" sz="1800" b="0">
                <a:latin typeface="仿宋_GB2312" panose="02010609030101010101" pitchFamily="49" charset="-122"/>
                <a:ea typeface="仿宋_GB2312" panose="02010609030101010101" pitchFamily="49" charset="-122"/>
                <a:cs typeface="仿宋_GB2312" panose="02010609030101010101" pitchFamily="49" charset="-122"/>
              </a:rPr>
              <a:t> </a:t>
            </a:r>
            <a:r>
              <a:rPr lang="zh-CN" sz="1800" b="0">
                <a:latin typeface="仿宋_GB2312" panose="02010609030101010101" pitchFamily="49" charset="-122"/>
                <a:ea typeface="仿宋_GB2312" panose="02010609030101010101" pitchFamily="49" charset="-122"/>
                <a:cs typeface="仿宋_GB2312" panose="02010609030101010101" pitchFamily="49" charset="-122"/>
              </a:rPr>
              <a:t>年    月    日</a:t>
            </a:r>
            <a:endParaRPr lang="zh-CN" altLang="en-US" sz="1800">
              <a:latin typeface="仿宋_GB2312" panose="02010609030101010101" pitchFamily="49" charset="-122"/>
              <a:ea typeface="仿宋_GB2312" panose="02010609030101010101" pitchFamily="49" charset="-122"/>
              <a:cs typeface="仿宋_GB2312" panose="0201060903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7561" y="179437"/>
            <a:ext cx="464762" cy="464762"/>
          </a:xfrm>
          <a:prstGeom prst="rect">
            <a:avLst/>
          </a:prstGeom>
        </p:spPr>
      </p:pic>
      <p:cxnSp>
        <p:nvCxnSpPr>
          <p:cNvPr id="7" name="直接连接符 6"/>
          <p:cNvCxnSpPr/>
          <p:nvPr/>
        </p:nvCxnSpPr>
        <p:spPr>
          <a:xfrm>
            <a:off x="935633" y="179437"/>
            <a:ext cx="0" cy="432000"/>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007641" y="272883"/>
            <a:ext cx="3888432" cy="307777"/>
          </a:xfrm>
          <a:prstGeom prst="rect">
            <a:avLst/>
          </a:prstGeom>
        </p:spPr>
        <p:txBody>
          <a:bodyPr wrap="square">
            <a:spAutoFit/>
          </a:bodyPr>
          <a:lstStyle/>
          <a:p>
            <a:r>
              <a:rPr lang="zh-CN" altLang="en-US" sz="1400" dirty="0" smtClean="0">
                <a:solidFill>
                  <a:srgbClr val="595959"/>
                </a:solidFill>
                <a:latin typeface="本墨竞圆" panose="02000000000000000000" pitchFamily="2" charset="-122"/>
                <a:ea typeface="本墨竞圆" panose="02000000000000000000" pitchFamily="2" charset="-122"/>
              </a:rPr>
              <a:t>广州市地下管线</a:t>
            </a:r>
            <a:r>
              <a:rPr lang="zh-CN" altLang="en-US" sz="1400" dirty="0">
                <a:solidFill>
                  <a:srgbClr val="595959"/>
                </a:solidFill>
                <a:latin typeface="本墨竞圆" panose="02000000000000000000" pitchFamily="2" charset="-122"/>
                <a:ea typeface="本墨竞圆" panose="02000000000000000000" pitchFamily="2" charset="-122"/>
              </a:rPr>
              <a:t>开挖及会签</a:t>
            </a:r>
            <a:r>
              <a:rPr lang="zh-CN" altLang="en-US" sz="1400" dirty="0" smtClean="0">
                <a:solidFill>
                  <a:srgbClr val="595959"/>
                </a:solidFill>
                <a:latin typeface="本墨竞圆" panose="02000000000000000000" pitchFamily="2" charset="-122"/>
                <a:ea typeface="本墨竞圆" panose="02000000000000000000" pitchFamily="2" charset="-122"/>
              </a:rPr>
              <a:t>管理系统使用手册</a:t>
            </a:r>
            <a:endParaRPr lang="zh-CN" altLang="en-US" sz="1400" dirty="0">
              <a:solidFill>
                <a:srgbClr val="595959"/>
              </a:solidFill>
              <a:latin typeface="本墨竞圆" panose="02000000000000000000" pitchFamily="2" charset="-122"/>
              <a:ea typeface="本墨竞圆" panose="02000000000000000000" pitchFamily="2" charset="-122"/>
            </a:endParaRPr>
          </a:p>
        </p:txBody>
      </p:sp>
      <p:sp>
        <p:nvSpPr>
          <p:cNvPr id="10" name="圆角矩形 9"/>
          <p:cNvSpPr/>
          <p:nvPr/>
        </p:nvSpPr>
        <p:spPr>
          <a:xfrm>
            <a:off x="1799729" y="683999"/>
            <a:ext cx="1531582" cy="35631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spcAft>
                <a:spcPts val="0"/>
              </a:spcAft>
            </a:pPr>
            <a:r>
              <a:rPr lang="en-US" altLang="zh-CN" sz="1600" dirty="0">
                <a:latin typeface="本墨竞圆" panose="02000000000000000000" pitchFamily="2" charset="-122"/>
                <a:ea typeface="本墨竞圆" panose="02000000000000000000" pitchFamily="2" charset="-122"/>
              </a:rPr>
              <a:t>01 </a:t>
            </a:r>
            <a:r>
              <a:rPr lang="zh-CN" altLang="en-US" sz="1600" dirty="0">
                <a:latin typeface="本墨竞圆" panose="02000000000000000000" pitchFamily="2" charset="-122"/>
                <a:ea typeface="本墨竞圆" panose="02000000000000000000" pitchFamily="2" charset="-122"/>
              </a:rPr>
              <a:t>系统简介</a:t>
            </a:r>
            <a:endParaRPr lang="zh-CN" altLang="en-US" sz="1600" dirty="0">
              <a:latin typeface="本墨竞圆" panose="02000000000000000000" pitchFamily="2" charset="-122"/>
              <a:ea typeface="本墨竞圆" panose="02000000000000000000" pitchFamily="2" charset="-122"/>
            </a:endParaRPr>
          </a:p>
        </p:txBody>
      </p:sp>
      <p:sp>
        <p:nvSpPr>
          <p:cNvPr id="11" name="矩形 1"/>
          <p:cNvSpPr>
            <a:spLocks noChangeArrowheads="1"/>
          </p:cNvSpPr>
          <p:nvPr/>
        </p:nvSpPr>
        <p:spPr bwMode="auto">
          <a:xfrm>
            <a:off x="431577" y="1115541"/>
            <a:ext cx="4464496" cy="6500241"/>
          </a:xfrm>
          <a:prstGeom prst="rect">
            <a:avLst/>
          </a:prstGeom>
          <a:noFill/>
          <a:ln w="9525">
            <a:noFill/>
            <a:miter lim="800000"/>
          </a:ln>
        </p:spPr>
        <p:txBody>
          <a:bodyPr wrap="square" lIns="0" tIns="0" rIns="0" bIns="0">
            <a:spAutoFit/>
          </a:bodyPr>
          <a:lstStyle/>
          <a:p>
            <a:pPr indent="360045" algn="just">
              <a:lnSpc>
                <a:spcPct val="170000"/>
              </a:lnSpc>
              <a:spcBef>
                <a:spcPts val="0"/>
              </a:spcBef>
            </a:pPr>
            <a:r>
              <a:rPr lang="zh-CN" altLang="zh-CN" sz="1200" dirty="0">
                <a:latin typeface="楷体" panose="02010609060101010101" pitchFamily="49" charset="-122"/>
                <a:ea typeface="楷体" panose="02010609060101010101" pitchFamily="49" charset="-122"/>
              </a:rPr>
              <a:t>一、为贯彻落实市委市政府主要领导关于加强施工安全监督的指示，加强建设工程施工中对既有管线的保护，根据</a:t>
            </a:r>
            <a:r>
              <a:rPr lang="zh-CN" altLang="zh-CN" sz="1200" dirty="0" smtClean="0">
                <a:latin typeface="楷体" panose="02010609060101010101" pitchFamily="49" charset="-122"/>
                <a:ea typeface="楷体" panose="02010609060101010101" pitchFamily="49" charset="-122"/>
              </a:rPr>
              <a:t>《广州市地下管线管理办法》第十六</a:t>
            </a:r>
            <a:r>
              <a:rPr lang="zh-CN" altLang="zh-CN" sz="1200" dirty="0">
                <a:latin typeface="楷体" panose="02010609060101010101" pitchFamily="49" charset="-122"/>
                <a:ea typeface="楷体" panose="02010609060101010101" pitchFamily="49" charset="-122"/>
              </a:rPr>
              <a:t>条，充分发挥“广州市地下管线开挖及会签管理系统”（下称</a:t>
            </a:r>
            <a:r>
              <a:rPr lang="zh-CN" altLang="zh-CN" sz="1200" dirty="0" smtClean="0">
                <a:latin typeface="楷体" panose="02010609060101010101" pitchFamily="49" charset="-122"/>
                <a:ea typeface="楷体" panose="02010609060101010101" pitchFamily="49" charset="-122"/>
              </a:rPr>
              <a:t>“</a:t>
            </a:r>
            <a:r>
              <a:rPr lang="zh-CN" altLang="en-US" sz="1200" dirty="0" smtClean="0">
                <a:latin typeface="楷体" panose="02010609060101010101" pitchFamily="49" charset="-122"/>
                <a:ea typeface="楷体" panose="02010609060101010101" pitchFamily="49" charset="-122"/>
              </a:rPr>
              <a:t>管线会签</a:t>
            </a:r>
            <a:r>
              <a:rPr lang="zh-CN" altLang="zh-CN" sz="1200" dirty="0" smtClean="0">
                <a:latin typeface="楷体" panose="02010609060101010101" pitchFamily="49" charset="-122"/>
                <a:ea typeface="楷体" panose="02010609060101010101" pitchFamily="49" charset="-122"/>
              </a:rPr>
              <a:t>系统”</a:t>
            </a:r>
            <a:r>
              <a:rPr lang="zh-CN" altLang="zh-CN" sz="1200" dirty="0">
                <a:latin typeface="楷体" panose="02010609060101010101" pitchFamily="49" charset="-122"/>
                <a:ea typeface="楷体" panose="02010609060101010101" pitchFamily="49" charset="-122"/>
              </a:rPr>
              <a:t>）的作用，破除信息壁垒，实现建设单位与管线权属单位的有效对接，防范施工破坏管线事故，保护管线安全运行</a:t>
            </a:r>
            <a:r>
              <a:rPr lang="zh-CN" altLang="zh-CN" sz="1200" dirty="0" smtClean="0">
                <a:latin typeface="楷体" panose="02010609060101010101" pitchFamily="49" charset="-122"/>
                <a:ea typeface="楷体" panose="02010609060101010101" pitchFamily="49" charset="-122"/>
              </a:rPr>
              <a:t>。</a:t>
            </a:r>
            <a:endParaRPr lang="en-US" altLang="zh-CN" sz="1200" dirty="0" smtClean="0">
              <a:latin typeface="楷体" panose="02010609060101010101" pitchFamily="49" charset="-122"/>
              <a:ea typeface="楷体" panose="02010609060101010101" pitchFamily="49" charset="-122"/>
            </a:endParaRPr>
          </a:p>
          <a:p>
            <a:pPr indent="360045" algn="just">
              <a:lnSpc>
                <a:spcPct val="170000"/>
              </a:lnSpc>
              <a:spcBef>
                <a:spcPts val="0"/>
              </a:spcBef>
            </a:pPr>
            <a:r>
              <a:rPr lang="zh-CN" altLang="en-US" sz="1200" dirty="0">
                <a:latin typeface="楷体" panose="02010609060101010101" pitchFamily="49" charset="-122"/>
                <a:ea typeface="楷体" panose="02010609060101010101" pitchFamily="49" charset="-122"/>
              </a:rPr>
              <a:t>涉及道路、轨道交通、民防、管线（含架空线）、地下空间开发等建设项目，包含地质勘探、开挖、钻探、爆破、打桩等活动的其他项目，</a:t>
            </a:r>
            <a:r>
              <a:rPr lang="zh-CN" altLang="zh-CN" sz="1200" dirty="0">
                <a:latin typeface="楷体" panose="02010609060101010101" pitchFamily="49" charset="-122"/>
                <a:ea typeface="楷体" panose="02010609060101010101" pitchFamily="49" charset="-122"/>
              </a:rPr>
              <a:t>建设单位在施工前通过管线会签系统（网址：</a:t>
            </a:r>
            <a:r>
              <a:rPr lang="en-US" altLang="zh-CN" sz="1200" smtClean="0">
                <a:latin typeface="Times New Roman" panose="02020603050405020304" pitchFamily="18" charset="0"/>
                <a:ea typeface="楷体" panose="02010609060101010101" pitchFamily="49" charset="-122"/>
                <a:cs typeface="Times New Roman" panose="02020603050405020304" pitchFamily="18" charset="0"/>
              </a:rPr>
              <a:t>http://</a:t>
            </a:r>
            <a:r>
              <a:rPr lang="en-US" altLang="zh-CN" sz="1200" dirty="0" smtClean="0">
                <a:latin typeface="Times New Roman" panose="02020603050405020304" pitchFamily="18" charset="0"/>
                <a:ea typeface="楷体" panose="02010609060101010101" pitchFamily="49" charset="-122"/>
                <a:cs typeface="Times New Roman" panose="02020603050405020304" pitchFamily="18" charset="0"/>
              </a:rPr>
              <a:t>gxhq.gzcc.gov.cn/gxhqweb4</a:t>
            </a:r>
            <a:r>
              <a:rPr lang="zh-CN" altLang="zh-CN" sz="1200" dirty="0" smtClean="0">
                <a:latin typeface="楷体" panose="02010609060101010101" pitchFamily="49" charset="-122"/>
                <a:ea typeface="楷体" panose="02010609060101010101" pitchFamily="49" charset="-122"/>
              </a:rPr>
              <a:t>）</a:t>
            </a:r>
            <a:r>
              <a:rPr lang="zh-CN" altLang="zh-CN" sz="1200" dirty="0">
                <a:latin typeface="楷体" panose="02010609060101010101" pitchFamily="49" charset="-122"/>
                <a:ea typeface="楷体" panose="02010609060101010101" pitchFamily="49" charset="-122"/>
              </a:rPr>
              <a:t>会签管线权属单位，建设单位将管线会签系统出具的会签结果作为工程施工的技术交底资料</a:t>
            </a:r>
            <a:r>
              <a:rPr lang="zh-CN" altLang="en-US" sz="1200" dirty="0">
                <a:latin typeface="楷体" panose="02010609060101010101" pitchFamily="49" charset="-122"/>
                <a:ea typeface="楷体" panose="02010609060101010101" pitchFamily="49" charset="-122"/>
              </a:rPr>
              <a:t>。</a:t>
            </a:r>
            <a:endParaRPr lang="en-US" altLang="zh-CN" sz="1200" dirty="0">
              <a:latin typeface="楷体" panose="02010609060101010101" pitchFamily="49" charset="-122"/>
              <a:ea typeface="楷体" panose="02010609060101010101" pitchFamily="49" charset="-122"/>
            </a:endParaRPr>
          </a:p>
          <a:p>
            <a:pPr indent="360045" algn="just">
              <a:lnSpc>
                <a:spcPct val="150000"/>
              </a:lnSpc>
              <a:spcBef>
                <a:spcPts val="0"/>
              </a:spcBef>
            </a:pPr>
            <a:r>
              <a:rPr lang="en-US" altLang="zh-CN" sz="1200" b="1" dirty="0" err="1" smtClean="0">
                <a:latin typeface="楷体" panose="02010609060101010101" pitchFamily="49" charset="-122"/>
                <a:ea typeface="楷体" panose="02010609060101010101" pitchFamily="49" charset="-122"/>
              </a:rPr>
              <a:t>二</a:t>
            </a:r>
            <a:r>
              <a:rPr lang="en-US" altLang="zh-CN" sz="1200" b="1" dirty="0" err="1">
                <a:latin typeface="楷体" panose="02010609060101010101" pitchFamily="49" charset="-122"/>
                <a:ea typeface="楷体" panose="02010609060101010101" pitchFamily="49" charset="-122"/>
              </a:rPr>
              <a:t>、管线会签系统管理。</a:t>
            </a:r>
            <a:r>
              <a:rPr lang="en-US" altLang="zh-CN" sz="1200" dirty="0" err="1">
                <a:latin typeface="楷体" panose="02010609060101010101" pitchFamily="49" charset="-122"/>
                <a:ea typeface="楷体" panose="02010609060101010101" pitchFamily="49" charset="-122"/>
              </a:rPr>
              <a:t>市地下管线建设</a:t>
            </a:r>
            <a:r>
              <a:rPr lang="zh-CN" altLang="en-US" sz="1200" dirty="0">
                <a:latin typeface="楷体" panose="02010609060101010101" pitchFamily="49" charset="-122"/>
                <a:ea typeface="楷体" panose="02010609060101010101" pitchFamily="49" charset="-122"/>
              </a:rPr>
              <a:t>事务</a:t>
            </a:r>
            <a:r>
              <a:rPr lang="en-US" altLang="zh-CN" sz="1200" dirty="0" err="1">
                <a:latin typeface="楷体" panose="02010609060101010101" pitchFamily="49" charset="-122"/>
                <a:ea typeface="楷体" panose="02010609060101010101" pitchFamily="49" charset="-122"/>
              </a:rPr>
              <a:t>中心负责管线会签系统管理工作。各管线权属单位与建设单位可向市地下管线建设</a:t>
            </a:r>
            <a:r>
              <a:rPr lang="zh-CN" altLang="en-US" sz="1200" dirty="0">
                <a:latin typeface="楷体" panose="02010609060101010101" pitchFamily="49" charset="-122"/>
                <a:ea typeface="楷体" panose="02010609060101010101" pitchFamily="49" charset="-122"/>
              </a:rPr>
              <a:t>事务</a:t>
            </a:r>
            <a:r>
              <a:rPr lang="en-US" altLang="zh-CN" sz="1200" dirty="0" err="1">
                <a:latin typeface="楷体" panose="02010609060101010101" pitchFamily="49" charset="-122"/>
                <a:ea typeface="楷体" panose="02010609060101010101" pitchFamily="49" charset="-122"/>
              </a:rPr>
              <a:t>中心申请使用管线会签系统，将开通申请表、使用承诺书</a:t>
            </a:r>
            <a:r>
              <a:rPr lang="zh-CN" altLang="en-US" sz="1200" dirty="0">
                <a:latin typeface="楷体" panose="02010609060101010101" pitchFamily="49" charset="-122"/>
                <a:ea typeface="楷体" panose="02010609060101010101" pitchFamily="49" charset="-122"/>
              </a:rPr>
              <a:t>（</a:t>
            </a:r>
            <a:r>
              <a:rPr lang="zh-CN" altLang="en-US" sz="1200" b="1" dirty="0">
                <a:latin typeface="楷体" panose="02010609060101010101" pitchFamily="49" charset="-122"/>
                <a:ea typeface="楷体" panose="02010609060101010101" pitchFamily="49" charset="-122"/>
              </a:rPr>
              <a:t>使用手册附后</a:t>
            </a:r>
            <a:r>
              <a:rPr lang="zh-CN" altLang="en-US" sz="1200" dirty="0">
                <a:latin typeface="楷体" panose="02010609060101010101" pitchFamily="49" charset="-122"/>
                <a:ea typeface="楷体" panose="02010609060101010101" pitchFamily="49" charset="-122"/>
              </a:rPr>
              <a:t>）</a:t>
            </a:r>
            <a:r>
              <a:rPr lang="en-US" altLang="zh-CN" sz="1200" dirty="0" err="1">
                <a:latin typeface="Times New Roman" panose="02020603050405020304" pitchFamily="18" charset="0"/>
                <a:ea typeface="楷体" panose="02010609060101010101" pitchFamily="49" charset="-122"/>
                <a:cs typeface="Times New Roman" panose="02020603050405020304" pitchFamily="18" charset="0"/>
              </a:rPr>
              <a:t>发送到联系人电子邮</a:t>
            </a:r>
            <a:r>
              <a:rPr lang="zh-CN" altLang="en-US" sz="1200" dirty="0">
                <a:latin typeface="Times New Roman" panose="02020603050405020304" pitchFamily="18" charset="0"/>
                <a:ea typeface="楷体" panose="02010609060101010101" pitchFamily="49" charset="-122"/>
                <a:cs typeface="Times New Roman" panose="02020603050405020304" pitchFamily="18" charset="0"/>
              </a:rPr>
              <a:t>箱（</a:t>
            </a:r>
            <a:r>
              <a:rPr lang="en-US" altLang="zh-CN" sz="1200" b="1" dirty="0">
                <a:latin typeface="Times New Roman" panose="02020603050405020304" pitchFamily="18" charset="0"/>
                <a:ea typeface="楷体" panose="02010609060101010101" pitchFamily="49" charset="-122"/>
                <a:cs typeface="Times New Roman" panose="02020603050405020304" pitchFamily="18" charset="0"/>
                <a:hlinkClick r:id="rId2"/>
              </a:rPr>
              <a:t>gxzx_tech@163.com</a:t>
            </a:r>
            <a:r>
              <a:rPr lang="zh-CN" altLang="en-US" sz="1200" b="1" dirty="0">
                <a:latin typeface="Times New Roman" panose="02020603050405020304" pitchFamily="18" charset="0"/>
                <a:ea typeface="楷体" panose="02010609060101010101" pitchFamily="49" charset="-122"/>
                <a:cs typeface="Times New Roman" panose="02020603050405020304" pitchFamily="18" charset="0"/>
                <a:hlinkClick r:id="rId2"/>
              </a:rPr>
              <a:t>，电话</a:t>
            </a:r>
            <a:r>
              <a:rPr lang="en-US" altLang="zh-CN" sz="1200" b="1" dirty="0">
                <a:latin typeface="Times New Roman" panose="02020603050405020304" pitchFamily="18" charset="0"/>
                <a:ea typeface="楷体" panose="02010609060101010101" pitchFamily="49" charset="-122"/>
                <a:cs typeface="Times New Roman" panose="02020603050405020304" pitchFamily="18" charset="0"/>
                <a:hlinkClick r:id="rId2"/>
              </a:rPr>
              <a:t>32256641/32256681</a:t>
            </a:r>
            <a:r>
              <a:rPr lang="zh-CN" altLang="en-US" sz="12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1200" dirty="0" err="1">
                <a:latin typeface="Times New Roman" panose="02020603050405020304" pitchFamily="18" charset="0"/>
                <a:ea typeface="楷体" panose="02010609060101010101" pitchFamily="49" charset="-122"/>
                <a:cs typeface="Times New Roman" panose="02020603050405020304" pitchFamily="18" charset="0"/>
              </a:rPr>
              <a:t>申请账号和配置权限</a:t>
            </a:r>
            <a:r>
              <a:rPr lang="en-US" altLang="zh-CN" sz="1200" dirty="0" err="1">
                <a:latin typeface="楷体" panose="02010609060101010101" pitchFamily="49" charset="-122"/>
                <a:ea typeface="楷体" panose="02010609060101010101" pitchFamily="49" charset="-122"/>
              </a:rPr>
              <a:t>。市地下管线建设</a:t>
            </a:r>
            <a:r>
              <a:rPr lang="zh-CN" altLang="en-US" sz="1200" dirty="0">
                <a:latin typeface="楷体" panose="02010609060101010101" pitchFamily="49" charset="-122"/>
                <a:ea typeface="楷体" panose="02010609060101010101" pitchFamily="49" charset="-122"/>
              </a:rPr>
              <a:t>事务</a:t>
            </a:r>
            <a:r>
              <a:rPr lang="en-US" altLang="zh-CN" sz="1200" dirty="0">
                <a:latin typeface="楷体" panose="02010609060101010101" pitchFamily="49" charset="-122"/>
                <a:ea typeface="楷体" panose="02010609060101010101" pitchFamily="49" charset="-122"/>
              </a:rPr>
              <a:t>中心4个工作小时内完成申请账号审核</a:t>
            </a:r>
            <a:r>
              <a:rPr lang="zh-CN" altLang="en-US" sz="1200" dirty="0">
                <a:latin typeface="楷体" panose="02010609060101010101" pitchFamily="49" charset="-122"/>
                <a:ea typeface="楷体" panose="02010609060101010101" pitchFamily="49" charset="-122"/>
              </a:rPr>
              <a:t>。建设单位在施工前将勘探、施工方案上传至管线会签系统征求管线权属单位意见，管线权属单位</a:t>
            </a:r>
            <a:r>
              <a:rPr lang="en-US" altLang="zh-CN" sz="1200" dirty="0">
                <a:latin typeface="楷体" panose="02010609060101010101" pitchFamily="49" charset="-122"/>
                <a:ea typeface="楷体" panose="02010609060101010101" pitchFamily="49" charset="-122"/>
              </a:rPr>
              <a:t>5</a:t>
            </a:r>
            <a:r>
              <a:rPr lang="zh-CN" altLang="en-US" sz="1200" dirty="0">
                <a:latin typeface="楷体" panose="02010609060101010101" pitchFamily="49" charset="-122"/>
                <a:ea typeface="楷体" panose="02010609060101010101" pitchFamily="49" charset="-122"/>
              </a:rPr>
              <a:t>个工作日内办结，逾期系统自动视为无意见。管线会签系统主要用于勘探、施工前告知，对设计方案提出安全保护的技术指标和保护措施要求，若涉及迁改既有管线，建设单位应提前在方案阶段征求管线权属单位意见</a:t>
            </a:r>
            <a:r>
              <a:rPr lang="zh-CN" altLang="en-US" sz="1200" dirty="0" smtClean="0">
                <a:latin typeface="楷体" panose="02010609060101010101" pitchFamily="49" charset="-122"/>
                <a:ea typeface="楷体" panose="02010609060101010101" pitchFamily="49" charset="-122"/>
              </a:rPr>
              <a:t>。</a:t>
            </a:r>
            <a:endParaRPr lang="en-US" altLang="zh-CN" sz="1200" dirty="0">
              <a:latin typeface="楷体" panose="02010609060101010101" pitchFamily="49" charset="-122"/>
              <a:ea typeface="楷体" panose="02010609060101010101" pitchFamily="49" charset="-122"/>
            </a:endParaRPr>
          </a:p>
        </p:txBody>
      </p:sp>
      <p:sp>
        <p:nvSpPr>
          <p:cNvPr id="13" name="矩形 6"/>
          <p:cNvSpPr>
            <a:spLocks noChangeArrowheads="1"/>
          </p:cNvSpPr>
          <p:nvPr/>
        </p:nvSpPr>
        <p:spPr bwMode="auto">
          <a:xfrm>
            <a:off x="4612021" y="7216476"/>
            <a:ext cx="284052" cy="307777"/>
          </a:xfrm>
          <a:prstGeom prst="rect">
            <a:avLst/>
          </a:prstGeom>
          <a:noFill/>
          <a:ln w="9525">
            <a:noFill/>
            <a:miter lim="800000"/>
          </a:ln>
        </p:spPr>
        <p:txBody>
          <a:bodyPr wrap="none">
            <a:spAutoFit/>
          </a:bodyPr>
          <a:lstStyle/>
          <a:p>
            <a:r>
              <a:rPr lang="en-US" altLang="zh-CN" sz="1400" b="1" dirty="0">
                <a:latin typeface="Arial" panose="020B0604020202020204" pitchFamily="34" charset="0"/>
                <a:cs typeface="Arial" panose="020B0604020202020204" pitchFamily="34" charset="0"/>
              </a:rPr>
              <a:t>1</a:t>
            </a:r>
            <a:endParaRPr lang="zh-CN" altLang="en-US" sz="14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7561" y="179437"/>
            <a:ext cx="464762" cy="464762"/>
          </a:xfrm>
          <a:prstGeom prst="rect">
            <a:avLst/>
          </a:prstGeom>
        </p:spPr>
      </p:pic>
      <p:cxnSp>
        <p:nvCxnSpPr>
          <p:cNvPr id="7" name="直接连接符 6"/>
          <p:cNvCxnSpPr/>
          <p:nvPr/>
        </p:nvCxnSpPr>
        <p:spPr>
          <a:xfrm>
            <a:off x="935633" y="179437"/>
            <a:ext cx="0" cy="432000"/>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007641" y="272883"/>
            <a:ext cx="3888432" cy="307777"/>
          </a:xfrm>
          <a:prstGeom prst="rect">
            <a:avLst/>
          </a:prstGeom>
        </p:spPr>
        <p:txBody>
          <a:bodyPr wrap="square">
            <a:spAutoFit/>
          </a:bodyPr>
          <a:lstStyle/>
          <a:p>
            <a:r>
              <a:rPr lang="zh-CN" altLang="en-US" sz="1400" dirty="0" smtClean="0">
                <a:solidFill>
                  <a:srgbClr val="595959"/>
                </a:solidFill>
                <a:latin typeface="本墨竞圆" panose="02000000000000000000" pitchFamily="2" charset="-122"/>
                <a:ea typeface="本墨竞圆" panose="02000000000000000000" pitchFamily="2" charset="-122"/>
              </a:rPr>
              <a:t>广州市地下管线</a:t>
            </a:r>
            <a:r>
              <a:rPr lang="zh-CN" altLang="en-US" sz="1400" dirty="0">
                <a:solidFill>
                  <a:srgbClr val="595959"/>
                </a:solidFill>
                <a:latin typeface="本墨竞圆" panose="02000000000000000000" pitchFamily="2" charset="-122"/>
                <a:ea typeface="本墨竞圆" panose="02000000000000000000" pitchFamily="2" charset="-122"/>
              </a:rPr>
              <a:t>开挖及会签</a:t>
            </a:r>
            <a:r>
              <a:rPr lang="zh-CN" altLang="en-US" sz="1400" dirty="0" smtClean="0">
                <a:solidFill>
                  <a:srgbClr val="595959"/>
                </a:solidFill>
                <a:latin typeface="本墨竞圆" panose="02000000000000000000" pitchFamily="2" charset="-122"/>
                <a:ea typeface="本墨竞圆" panose="02000000000000000000" pitchFamily="2" charset="-122"/>
              </a:rPr>
              <a:t>管理系统使用手册</a:t>
            </a:r>
            <a:endParaRPr lang="zh-CN" altLang="en-US" sz="1400" dirty="0">
              <a:solidFill>
                <a:srgbClr val="595959"/>
              </a:solidFill>
              <a:latin typeface="本墨竞圆" panose="02000000000000000000" pitchFamily="2" charset="-122"/>
              <a:ea typeface="本墨竞圆" panose="02000000000000000000" pitchFamily="2" charset="-122"/>
            </a:endParaRPr>
          </a:p>
        </p:txBody>
      </p:sp>
      <p:sp>
        <p:nvSpPr>
          <p:cNvPr id="10" name="圆角矩形 9"/>
          <p:cNvSpPr/>
          <p:nvPr/>
        </p:nvSpPr>
        <p:spPr>
          <a:xfrm>
            <a:off x="1799729" y="683999"/>
            <a:ext cx="1531582" cy="35631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spcAft>
                <a:spcPts val="0"/>
              </a:spcAft>
            </a:pPr>
            <a:r>
              <a:rPr lang="en-US" altLang="zh-CN" sz="1600" dirty="0">
                <a:latin typeface="本墨竞圆" panose="02000000000000000000" pitchFamily="2" charset="-122"/>
                <a:ea typeface="本墨竞圆" panose="02000000000000000000" pitchFamily="2" charset="-122"/>
              </a:rPr>
              <a:t>01 </a:t>
            </a:r>
            <a:r>
              <a:rPr lang="zh-CN" altLang="en-US" sz="1600" dirty="0">
                <a:latin typeface="本墨竞圆" panose="02000000000000000000" pitchFamily="2" charset="-122"/>
                <a:ea typeface="本墨竞圆" panose="02000000000000000000" pitchFamily="2" charset="-122"/>
              </a:rPr>
              <a:t>系统简介</a:t>
            </a:r>
            <a:endParaRPr lang="zh-CN" altLang="en-US" sz="1600" dirty="0">
              <a:latin typeface="本墨竞圆" panose="02000000000000000000" pitchFamily="2" charset="-122"/>
              <a:ea typeface="本墨竞圆" panose="02000000000000000000" pitchFamily="2" charset="-122"/>
            </a:endParaRPr>
          </a:p>
        </p:txBody>
      </p:sp>
      <p:sp>
        <p:nvSpPr>
          <p:cNvPr id="11" name="矩形 1"/>
          <p:cNvSpPr>
            <a:spLocks noChangeArrowheads="1"/>
          </p:cNvSpPr>
          <p:nvPr/>
        </p:nvSpPr>
        <p:spPr bwMode="auto">
          <a:xfrm>
            <a:off x="431577" y="1191439"/>
            <a:ext cx="4464496" cy="6074612"/>
          </a:xfrm>
          <a:prstGeom prst="rect">
            <a:avLst/>
          </a:prstGeom>
          <a:noFill/>
          <a:ln w="9525">
            <a:noFill/>
            <a:miter lim="800000"/>
          </a:ln>
        </p:spPr>
        <p:txBody>
          <a:bodyPr wrap="square" lIns="0" tIns="0" rIns="0" bIns="0">
            <a:spAutoFit/>
          </a:bodyPr>
          <a:lstStyle/>
          <a:p>
            <a:pPr indent="360045" algn="just">
              <a:lnSpc>
                <a:spcPct val="170000"/>
              </a:lnSpc>
              <a:spcBef>
                <a:spcPts val="0"/>
              </a:spcBef>
            </a:pPr>
            <a:r>
              <a:rPr lang="en-US" altLang="zh-CN" sz="1200" b="1" dirty="0" err="1" smtClean="0">
                <a:latin typeface="楷体" panose="02010609060101010101" pitchFamily="49" charset="-122"/>
                <a:ea typeface="楷体" panose="02010609060101010101" pitchFamily="49" charset="-122"/>
              </a:rPr>
              <a:t>三</a:t>
            </a:r>
            <a:r>
              <a:rPr lang="en-US" altLang="zh-CN" sz="1200" b="1" dirty="0" err="1">
                <a:latin typeface="楷体" panose="02010609060101010101" pitchFamily="49" charset="-122"/>
                <a:ea typeface="楷体" panose="02010609060101010101" pitchFamily="49" charset="-122"/>
              </a:rPr>
              <a:t>、强化建设单位的管线保护责任</a:t>
            </a:r>
            <a:r>
              <a:rPr lang="en-US" altLang="zh-CN" sz="1200" b="1" dirty="0" smtClean="0">
                <a:latin typeface="楷体" panose="02010609060101010101" pitchFamily="49" charset="-122"/>
                <a:ea typeface="楷体" panose="02010609060101010101" pitchFamily="49" charset="-122"/>
              </a:rPr>
              <a:t>。</a:t>
            </a:r>
            <a:r>
              <a:rPr lang="zh-CN" altLang="en-US" sz="1200" dirty="0">
                <a:latin typeface="楷体" panose="02010609060101010101" pitchFamily="49" charset="-122"/>
                <a:ea typeface="楷体" panose="02010609060101010101" pitchFamily="49" charset="-122"/>
              </a:rPr>
              <a:t>建设单位通过</a:t>
            </a:r>
            <a:r>
              <a:rPr lang="zh-CN" altLang="zh-CN" sz="1200" dirty="0" smtClean="0">
                <a:latin typeface="楷体" panose="02010609060101010101" pitchFamily="49" charset="-122"/>
                <a:ea typeface="楷体" panose="02010609060101010101" pitchFamily="49" charset="-122"/>
              </a:rPr>
              <a:t>市</a:t>
            </a:r>
            <a:r>
              <a:rPr lang="zh-CN" altLang="zh-CN" sz="1200" dirty="0">
                <a:latin typeface="楷体" panose="02010609060101010101" pitchFamily="49" charset="-122"/>
                <a:ea typeface="楷体" panose="02010609060101010101" pitchFamily="49" charset="-122"/>
              </a:rPr>
              <a:t>地下管线综合</a:t>
            </a:r>
            <a:r>
              <a:rPr lang="zh-CN" altLang="zh-CN" sz="1200" dirty="0" smtClean="0">
                <a:latin typeface="楷体" panose="02010609060101010101" pitchFamily="49" charset="-122"/>
                <a:ea typeface="楷体" panose="02010609060101010101" pitchFamily="49" charset="-122"/>
              </a:rPr>
              <a:t>管理信息系统</a:t>
            </a:r>
            <a:r>
              <a:rPr lang="zh-CN" altLang="en-US" sz="1200" dirty="0" smtClean="0">
                <a:latin typeface="楷体" panose="02010609060101010101" pitchFamily="49" charset="-122"/>
                <a:ea typeface="楷体" panose="02010609060101010101" pitchFamily="49" charset="-122"/>
              </a:rPr>
              <a:t>查询施工现场及毗邻区域内的地下管线现状资料，</a:t>
            </a:r>
            <a:r>
              <a:rPr lang="en-US" altLang="zh-CN" sz="1200" dirty="0" smtClean="0">
                <a:latin typeface="楷体" panose="02010609060101010101" pitchFamily="49" charset="-122"/>
                <a:ea typeface="楷体" panose="02010609060101010101" pitchFamily="49" charset="-122"/>
              </a:rPr>
              <a:t>开展详查</a:t>
            </a:r>
            <a:r>
              <a:rPr lang="en-US" altLang="zh-CN" sz="1200" dirty="0">
                <a:latin typeface="楷体" panose="02010609060101010101" pitchFamily="49" charset="-122"/>
                <a:ea typeface="楷体" panose="02010609060101010101" pitchFamily="49" charset="-122"/>
              </a:rPr>
              <a:t>，并保证资料真实、准确、完整；遇到既有埋地较深的燃气、电力、油气等危险管线不明区域，建设单位委托具备资格的第三方勘测单位，</a:t>
            </a:r>
            <a:r>
              <a:rPr lang="en-US" altLang="zh-CN" sz="1200" dirty="0" smtClean="0">
                <a:latin typeface="楷体" panose="02010609060101010101" pitchFamily="49" charset="-122"/>
                <a:ea typeface="楷体" panose="02010609060101010101" pitchFamily="49" charset="-122"/>
              </a:rPr>
              <a:t>会同管线权属单位摸清管线位置</a:t>
            </a:r>
            <a:r>
              <a:rPr lang="zh-CN" altLang="en-US" sz="1200" dirty="0" smtClean="0">
                <a:latin typeface="楷体" panose="02010609060101010101" pitchFamily="49" charset="-122"/>
                <a:ea typeface="楷体" panose="02010609060101010101" pitchFamily="49" charset="-122"/>
              </a:rPr>
              <a:t>，相关费用纳入工程造价，在未摸清管线位置、未采取有效保护措施前，禁止进</a:t>
            </a:r>
            <a:r>
              <a:rPr lang="zh-CN" altLang="en-US" sz="1200" dirty="0" smtClean="0">
                <a:latin typeface="楷体" panose="02010609060101010101" pitchFamily="49" charset="-122"/>
                <a:ea typeface="楷体" panose="02010609060101010101" pitchFamily="49" charset="-122"/>
              </a:rPr>
              <a:t>行勘探、机</a:t>
            </a:r>
            <a:r>
              <a:rPr lang="zh-CN" altLang="en-US" sz="1200" dirty="0" smtClean="0">
                <a:latin typeface="楷体" panose="02010609060101010101" pitchFamily="49" charset="-122"/>
                <a:ea typeface="楷体" panose="02010609060101010101" pitchFamily="49" charset="-122"/>
              </a:rPr>
              <a:t>械开挖、爆破、起重吊装、打桩、顶进等作业</a:t>
            </a:r>
            <a:r>
              <a:rPr lang="en-US" altLang="zh-CN" sz="1200" dirty="0" smtClean="0">
                <a:latin typeface="楷体" panose="02010609060101010101" pitchFamily="49" charset="-122"/>
                <a:ea typeface="楷体" panose="02010609060101010101" pitchFamily="49" charset="-122"/>
              </a:rPr>
              <a:t>；</a:t>
            </a:r>
            <a:r>
              <a:rPr lang="en-US" altLang="zh-CN" sz="1200" dirty="0" err="1">
                <a:latin typeface="楷体" panose="02010609060101010101" pitchFamily="49" charset="-122"/>
                <a:ea typeface="楷体" panose="02010609060101010101" pitchFamily="49" charset="-122"/>
              </a:rPr>
              <a:t>建设单位应当与管线权属单位签订管线保护协议，落实管线保护费用及保护措施，必要时组织专家、管线权属单位对保护方案进行评审</a:t>
            </a:r>
            <a:r>
              <a:rPr lang="en-US" altLang="zh-CN" sz="1200" dirty="0" smtClean="0">
                <a:latin typeface="楷体" panose="02010609060101010101" pitchFamily="49" charset="-122"/>
                <a:ea typeface="楷体" panose="02010609060101010101" pitchFamily="49" charset="-122"/>
              </a:rPr>
              <a:t>。</a:t>
            </a:r>
            <a:endParaRPr lang="en-US" altLang="zh-CN" sz="1200" dirty="0" smtClean="0">
              <a:latin typeface="楷体" panose="02010609060101010101" pitchFamily="49" charset="-122"/>
              <a:ea typeface="楷体" panose="02010609060101010101" pitchFamily="49" charset="-122"/>
            </a:endParaRPr>
          </a:p>
          <a:p>
            <a:pPr indent="360045" algn="just">
              <a:lnSpc>
                <a:spcPct val="170000"/>
              </a:lnSpc>
              <a:spcBef>
                <a:spcPts val="0"/>
              </a:spcBef>
            </a:pPr>
            <a:r>
              <a:rPr lang="en-US" altLang="zh-CN" sz="1200" b="1" dirty="0" err="1">
                <a:latin typeface="楷体" panose="02010609060101010101" pitchFamily="49" charset="-122"/>
                <a:ea typeface="楷体" panose="02010609060101010101" pitchFamily="49" charset="-122"/>
              </a:rPr>
              <a:t>四、强化管线权属单位的运营管理责任</a:t>
            </a:r>
            <a:r>
              <a:rPr lang="en-US" altLang="zh-CN" sz="1200" b="1" dirty="0" smtClean="0">
                <a:latin typeface="楷体" panose="02010609060101010101" pitchFamily="49" charset="-122"/>
                <a:ea typeface="楷体" panose="02010609060101010101" pitchFamily="49" charset="-122"/>
              </a:rPr>
              <a:t>。</a:t>
            </a:r>
            <a:r>
              <a:rPr lang="zh-CN" altLang="zh-CN" sz="1200" dirty="0">
                <a:latin typeface="楷体" panose="02010609060101010101" pitchFamily="49" charset="-122"/>
                <a:ea typeface="楷体" panose="02010609060101010101" pitchFamily="49" charset="-122"/>
              </a:rPr>
              <a:t>管线权属</a:t>
            </a:r>
            <a:r>
              <a:rPr lang="zh-CN" altLang="zh-CN" sz="1200" dirty="0" smtClean="0">
                <a:latin typeface="楷体" panose="02010609060101010101" pitchFamily="49" charset="-122"/>
                <a:ea typeface="楷体" panose="02010609060101010101" pitchFamily="49" charset="-122"/>
              </a:rPr>
              <a:t>单位在管线</a:t>
            </a:r>
            <a:r>
              <a:rPr lang="zh-CN" altLang="zh-CN" sz="1200" dirty="0">
                <a:latin typeface="楷体" panose="02010609060101010101" pitchFamily="49" charset="-122"/>
                <a:ea typeface="楷体" panose="02010609060101010101" pitchFamily="49" charset="-122"/>
              </a:rPr>
              <a:t>工程投入运营前</a:t>
            </a:r>
            <a:r>
              <a:rPr lang="zh-CN" altLang="zh-CN" sz="1200" dirty="0" smtClean="0">
                <a:latin typeface="楷体" panose="02010609060101010101" pitchFamily="49" charset="-122"/>
                <a:ea typeface="楷体" panose="02010609060101010101" pitchFamily="49" charset="-122"/>
              </a:rPr>
              <a:t>查验</a:t>
            </a:r>
            <a:r>
              <a:rPr lang="zh-CN" altLang="en-US" sz="1200" dirty="0" smtClean="0">
                <a:latin typeface="楷体" panose="02010609060101010101" pitchFamily="49" charset="-122"/>
                <a:ea typeface="楷体" panose="02010609060101010101" pitchFamily="49" charset="-122"/>
              </a:rPr>
              <a:t>管线</a:t>
            </a:r>
            <a:r>
              <a:rPr lang="zh-CN" altLang="zh-CN" sz="1200" dirty="0" smtClean="0">
                <a:latin typeface="楷体" panose="02010609060101010101" pitchFamily="49" charset="-122"/>
                <a:ea typeface="楷体" panose="02010609060101010101" pitchFamily="49" charset="-122"/>
              </a:rPr>
              <a:t>竣工测量</a:t>
            </a:r>
            <a:r>
              <a:rPr lang="zh-CN" altLang="zh-CN" sz="1200" dirty="0">
                <a:latin typeface="楷体" panose="02010609060101010101" pitchFamily="49" charset="-122"/>
                <a:ea typeface="楷体" panose="02010609060101010101" pitchFamily="49" charset="-122"/>
              </a:rPr>
              <a:t>成果或测量证明，或由市地下管线信息管理中心出具的管线信息入库回执单，确保所属管线录入市地下管线综合管理信息系统。</a:t>
            </a:r>
            <a:endParaRPr lang="zh-CN" altLang="zh-CN" sz="1200" dirty="0">
              <a:latin typeface="楷体" panose="02010609060101010101" pitchFamily="49" charset="-122"/>
              <a:ea typeface="楷体" panose="02010609060101010101" pitchFamily="49" charset="-122"/>
            </a:endParaRPr>
          </a:p>
          <a:p>
            <a:pPr indent="360045" algn="just">
              <a:lnSpc>
                <a:spcPct val="170000"/>
              </a:lnSpc>
              <a:spcBef>
                <a:spcPts val="0"/>
              </a:spcBef>
            </a:pPr>
            <a:r>
              <a:rPr lang="zh-CN" altLang="en-US" sz="1200" dirty="0">
                <a:latin typeface="楷体" panose="02010609060101010101" pitchFamily="49" charset="-122"/>
                <a:ea typeface="楷体" panose="02010609060101010101" pitchFamily="49" charset="-122"/>
              </a:rPr>
              <a:t>在接到建设单位通知后，管线权属单位应当在施工现场标注</a:t>
            </a:r>
            <a:r>
              <a:rPr lang="en-US" altLang="zh-CN" sz="1200" dirty="0">
                <a:latin typeface="楷体" panose="02010609060101010101" pitchFamily="49" charset="-122"/>
                <a:ea typeface="楷体" panose="02010609060101010101" pitchFamily="49" charset="-122"/>
              </a:rPr>
              <a:t>，</a:t>
            </a:r>
            <a:r>
              <a:rPr lang="zh-CN" altLang="en-US" sz="1200" dirty="0">
                <a:latin typeface="楷体" panose="02010609060101010101" pitchFamily="49" charset="-122"/>
                <a:ea typeface="楷体" panose="02010609060101010101" pitchFamily="49" charset="-122"/>
              </a:rPr>
              <a:t>既有地下管线的位置，提供准确竣工图，确保管线标识清晰，指定专人做好勘探、开挖期间对受影响区域现场的旁站工作。根据管线会签系统中的开挖信息，加强巡查工作，督促建设单位、勘察单位、施工单位落实管线保护措</a:t>
            </a:r>
            <a:r>
              <a:rPr lang="zh-CN" altLang="en-US" sz="1200" dirty="0">
                <a:latin typeface="楷体" panose="02010609060101010101" pitchFamily="49" charset="-122"/>
                <a:ea typeface="楷体" panose="02010609060101010101" pitchFamily="49" charset="-122"/>
              </a:rPr>
              <a:t>施</a:t>
            </a:r>
            <a:r>
              <a:rPr lang="en-US" altLang="zh-CN" sz="1200" dirty="0">
                <a:latin typeface="楷体" panose="02010609060101010101" pitchFamily="49" charset="-122"/>
                <a:ea typeface="楷体" panose="02010609060101010101" pitchFamily="49" charset="-122"/>
              </a:rPr>
              <a:t>。</a:t>
            </a:r>
            <a:endParaRPr lang="en-US" altLang="zh-CN" sz="1200" dirty="0">
              <a:latin typeface="楷体" panose="02010609060101010101" pitchFamily="49" charset="-122"/>
              <a:ea typeface="楷体" panose="02010609060101010101" pitchFamily="49" charset="-122"/>
            </a:endParaRPr>
          </a:p>
          <a:p>
            <a:pPr indent="360045" algn="just">
              <a:lnSpc>
                <a:spcPct val="170000"/>
              </a:lnSpc>
              <a:spcBef>
                <a:spcPts val="0"/>
              </a:spcBef>
            </a:pPr>
            <a:endParaRPr lang="en-US" altLang="zh-CN" sz="1200" dirty="0">
              <a:latin typeface="楷体" panose="02010609060101010101" pitchFamily="49" charset="-122"/>
              <a:ea typeface="楷体" panose="02010609060101010101" pitchFamily="49" charset="-122"/>
            </a:endParaRPr>
          </a:p>
        </p:txBody>
      </p:sp>
      <p:sp>
        <p:nvSpPr>
          <p:cNvPr id="13" name="矩形 6"/>
          <p:cNvSpPr>
            <a:spLocks noChangeArrowheads="1"/>
          </p:cNvSpPr>
          <p:nvPr/>
        </p:nvSpPr>
        <p:spPr bwMode="auto">
          <a:xfrm>
            <a:off x="4612021" y="7216476"/>
            <a:ext cx="281940" cy="306705"/>
          </a:xfrm>
          <a:prstGeom prst="rect">
            <a:avLst/>
          </a:prstGeom>
          <a:noFill/>
          <a:ln w="9525">
            <a:noFill/>
            <a:miter lim="800000"/>
          </a:ln>
        </p:spPr>
        <p:txBody>
          <a:bodyPr wrap="none">
            <a:spAutoFit/>
          </a:bodyPr>
          <a:lstStyle/>
          <a:p>
            <a:r>
              <a:rPr lang="en-US" altLang="zh-CN" sz="1400" b="1" dirty="0">
                <a:latin typeface="Arial" panose="020B0604020202020204" pitchFamily="34" charset="0"/>
                <a:cs typeface="Arial" panose="020B0604020202020204" pitchFamily="34" charset="0"/>
              </a:rPr>
              <a:t>2</a:t>
            </a:r>
            <a:endParaRPr lang="en-US" altLang="zh-CN" sz="14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7561" y="179437"/>
            <a:ext cx="464762" cy="464762"/>
          </a:xfrm>
          <a:prstGeom prst="rect">
            <a:avLst/>
          </a:prstGeom>
        </p:spPr>
      </p:pic>
      <p:cxnSp>
        <p:nvCxnSpPr>
          <p:cNvPr id="7" name="直接连接符 6"/>
          <p:cNvCxnSpPr/>
          <p:nvPr/>
        </p:nvCxnSpPr>
        <p:spPr>
          <a:xfrm>
            <a:off x="935633" y="179437"/>
            <a:ext cx="0" cy="432000"/>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007641" y="272883"/>
            <a:ext cx="3888432" cy="307777"/>
          </a:xfrm>
          <a:prstGeom prst="rect">
            <a:avLst/>
          </a:prstGeom>
        </p:spPr>
        <p:txBody>
          <a:bodyPr wrap="square">
            <a:spAutoFit/>
          </a:bodyPr>
          <a:lstStyle/>
          <a:p>
            <a:r>
              <a:rPr lang="zh-CN" altLang="en-US" sz="1400" dirty="0" smtClean="0">
                <a:solidFill>
                  <a:srgbClr val="595959"/>
                </a:solidFill>
                <a:latin typeface="本墨竞圆" panose="02000000000000000000" pitchFamily="2" charset="-122"/>
                <a:ea typeface="本墨竞圆" panose="02000000000000000000" pitchFamily="2" charset="-122"/>
              </a:rPr>
              <a:t>广州市地下管线</a:t>
            </a:r>
            <a:r>
              <a:rPr lang="zh-CN" altLang="en-US" sz="1400" dirty="0">
                <a:solidFill>
                  <a:srgbClr val="595959"/>
                </a:solidFill>
                <a:latin typeface="本墨竞圆" panose="02000000000000000000" pitchFamily="2" charset="-122"/>
                <a:ea typeface="本墨竞圆" panose="02000000000000000000" pitchFamily="2" charset="-122"/>
              </a:rPr>
              <a:t>开挖及会签</a:t>
            </a:r>
            <a:r>
              <a:rPr lang="zh-CN" altLang="en-US" sz="1400" dirty="0" smtClean="0">
                <a:solidFill>
                  <a:srgbClr val="595959"/>
                </a:solidFill>
                <a:latin typeface="本墨竞圆" panose="02000000000000000000" pitchFamily="2" charset="-122"/>
                <a:ea typeface="本墨竞圆" panose="02000000000000000000" pitchFamily="2" charset="-122"/>
              </a:rPr>
              <a:t>管理系统使用手册</a:t>
            </a:r>
            <a:endParaRPr lang="zh-CN" altLang="en-US" sz="1400" dirty="0">
              <a:solidFill>
                <a:srgbClr val="595959"/>
              </a:solidFill>
              <a:latin typeface="本墨竞圆" panose="02000000000000000000" pitchFamily="2" charset="-122"/>
              <a:ea typeface="本墨竞圆" panose="02000000000000000000" pitchFamily="2" charset="-122"/>
            </a:endParaRPr>
          </a:p>
        </p:txBody>
      </p:sp>
      <p:sp>
        <p:nvSpPr>
          <p:cNvPr id="10" name="圆角矩形 9"/>
          <p:cNvSpPr/>
          <p:nvPr/>
        </p:nvSpPr>
        <p:spPr>
          <a:xfrm>
            <a:off x="1799729" y="683999"/>
            <a:ext cx="1531582" cy="35631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spcAft>
                <a:spcPts val="0"/>
              </a:spcAft>
            </a:pPr>
            <a:r>
              <a:rPr lang="en-US" altLang="zh-CN" sz="1600" dirty="0">
                <a:latin typeface="本墨竞圆" panose="02000000000000000000" pitchFamily="2" charset="-122"/>
                <a:ea typeface="本墨竞圆" panose="02000000000000000000" pitchFamily="2" charset="-122"/>
              </a:rPr>
              <a:t>01 </a:t>
            </a:r>
            <a:r>
              <a:rPr lang="zh-CN" altLang="en-US" sz="1600" dirty="0">
                <a:latin typeface="本墨竞圆" panose="02000000000000000000" pitchFamily="2" charset="-122"/>
                <a:ea typeface="本墨竞圆" panose="02000000000000000000" pitchFamily="2" charset="-122"/>
              </a:rPr>
              <a:t>系统简介</a:t>
            </a:r>
            <a:endParaRPr lang="zh-CN" altLang="en-US" sz="1600" dirty="0">
              <a:latin typeface="本墨竞圆" panose="02000000000000000000" pitchFamily="2" charset="-122"/>
              <a:ea typeface="本墨竞圆" panose="02000000000000000000" pitchFamily="2" charset="-122"/>
            </a:endParaRPr>
          </a:p>
        </p:txBody>
      </p:sp>
      <p:sp>
        <p:nvSpPr>
          <p:cNvPr id="11" name="矩形 1"/>
          <p:cNvSpPr>
            <a:spLocks noChangeArrowheads="1"/>
          </p:cNvSpPr>
          <p:nvPr/>
        </p:nvSpPr>
        <p:spPr bwMode="auto">
          <a:xfrm>
            <a:off x="431577" y="1334949"/>
            <a:ext cx="4464496" cy="6278642"/>
          </a:xfrm>
          <a:prstGeom prst="rect">
            <a:avLst/>
          </a:prstGeom>
          <a:noFill/>
          <a:ln w="9525">
            <a:noFill/>
            <a:miter lim="800000"/>
          </a:ln>
        </p:spPr>
        <p:txBody>
          <a:bodyPr wrap="square" lIns="0" tIns="0" rIns="0" bIns="0">
            <a:spAutoFit/>
          </a:bodyPr>
          <a:lstStyle/>
          <a:p>
            <a:pPr indent="360045" algn="just">
              <a:lnSpc>
                <a:spcPct val="170000"/>
              </a:lnSpc>
              <a:spcBef>
                <a:spcPts val="0"/>
              </a:spcBef>
            </a:pPr>
            <a:r>
              <a:rPr lang="en-US" altLang="zh-CN" sz="1200" b="1" dirty="0" err="1" smtClean="0">
                <a:latin typeface="楷体" panose="02010609060101010101" pitchFamily="49" charset="-122"/>
                <a:ea typeface="楷体" panose="02010609060101010101" pitchFamily="49" charset="-122"/>
              </a:rPr>
              <a:t>五</a:t>
            </a:r>
            <a:r>
              <a:rPr lang="en-US" altLang="zh-CN" sz="1200" b="1" dirty="0" err="1">
                <a:latin typeface="楷体" panose="02010609060101010101" pitchFamily="49" charset="-122"/>
                <a:ea typeface="楷体" panose="02010609060101010101" pitchFamily="49" charset="-122"/>
              </a:rPr>
              <a:t>、加强现场监督检查</a:t>
            </a:r>
            <a:r>
              <a:rPr lang="en-US" altLang="zh-CN" sz="1200" b="1" dirty="0" smtClean="0">
                <a:latin typeface="楷体" panose="02010609060101010101" pitchFamily="49" charset="-122"/>
                <a:ea typeface="楷体" panose="02010609060101010101" pitchFamily="49" charset="-122"/>
              </a:rPr>
              <a:t>。</a:t>
            </a:r>
            <a:r>
              <a:rPr lang="zh-CN" altLang="en-US" sz="1200" dirty="0">
                <a:latin typeface="楷体" panose="02010609060101010101" pitchFamily="49" charset="-122"/>
                <a:ea typeface="楷体" panose="02010609060101010101" pitchFamily="49" charset="-122"/>
              </a:rPr>
              <a:t>建设工程主管部门会同工程质量安全监督机构加强监督检查，督促建设单位使用管线会签系统，施工前进行安全交底、施工中落实管线保护措施，对没有落实管线保护措施的单位予以行政处罚、信用惩戒、通报曝光，加大执法力度。对于轨道交通、油气、燃气、电力等可能涉及重点危险源的开挖和非开挖施工、钻探，建设工程主管部门要落实随机抽查，管线权属单位、施工单位（勘察单位）和监理单位均要落实现场旁站。在轨道交通、油气、燃气、电力等重要设施的安全保护范围内，在未探测清楚管线位置、没有采取有效的保护措施前，禁止进行勘探、机械开挖、爆破、起重吊装、打桩、顶管等作业。 </a:t>
            </a:r>
            <a:endParaRPr lang="en-US" altLang="zh-CN" sz="1200" dirty="0">
              <a:latin typeface="楷体" panose="02010609060101010101" pitchFamily="49" charset="-122"/>
              <a:ea typeface="楷体" panose="02010609060101010101" pitchFamily="49" charset="-122"/>
            </a:endParaRPr>
          </a:p>
          <a:p>
            <a:pPr indent="360045" algn="just">
              <a:lnSpc>
                <a:spcPct val="170000"/>
              </a:lnSpc>
              <a:spcBef>
                <a:spcPts val="0"/>
              </a:spcBef>
            </a:pPr>
            <a:r>
              <a:rPr lang="en-US" altLang="zh-CN" sz="1200" b="1" dirty="0">
                <a:latin typeface="楷体" panose="02010609060101010101" pitchFamily="49" charset="-122"/>
                <a:ea typeface="楷体" panose="02010609060101010101" pitchFamily="49" charset="-122"/>
              </a:rPr>
              <a:t>六、</a:t>
            </a:r>
            <a:r>
              <a:rPr lang="zh-CN" altLang="en-US" sz="1200" b="1" dirty="0">
                <a:latin typeface="楷体" panose="02010609060101010101" pitchFamily="49" charset="-122"/>
                <a:ea typeface="楷体" panose="02010609060101010101" pitchFamily="49" charset="-122"/>
              </a:rPr>
              <a:t>强化市政管理部门监督</a:t>
            </a:r>
            <a:r>
              <a:rPr lang="zh-CN" altLang="en-US" sz="1200" b="1" dirty="0" smtClean="0">
                <a:latin typeface="楷体" panose="02010609060101010101" pitchFamily="49" charset="-122"/>
                <a:ea typeface="楷体" panose="02010609060101010101" pitchFamily="49" charset="-122"/>
              </a:rPr>
              <a:t>。</a:t>
            </a:r>
            <a:r>
              <a:rPr lang="zh-CN" altLang="en-US" sz="1200" dirty="0">
                <a:latin typeface="楷体" panose="02010609060101010101" pitchFamily="49" charset="-122"/>
                <a:ea typeface="楷体" panose="02010609060101010101" pitchFamily="49" charset="-122"/>
              </a:rPr>
              <a:t>需占用城市道路施工的建设单位向市政管理部门递交的施工安全承诺书中明确，施工前由建设单位提供安全交底材料。由市政管理部门查验建设单位施工前是否安全交底</a:t>
            </a:r>
            <a:r>
              <a:rPr lang="zh-CN" altLang="en-US" sz="1200" dirty="0">
                <a:latin typeface="楷体" panose="02010609060101010101" pitchFamily="49" charset="-122"/>
                <a:ea typeface="楷体" panose="02010609060101010101" pitchFamily="49" charset="-122"/>
              </a:rPr>
              <a:t>。</a:t>
            </a:r>
            <a:endParaRPr lang="en-US" altLang="zh-CN" sz="1200" dirty="0">
              <a:latin typeface="楷体" panose="02010609060101010101" pitchFamily="49" charset="-122"/>
              <a:ea typeface="楷体" panose="02010609060101010101" pitchFamily="49" charset="-122"/>
            </a:endParaRPr>
          </a:p>
          <a:p>
            <a:pPr indent="360045" algn="just">
              <a:lnSpc>
                <a:spcPct val="170000"/>
              </a:lnSpc>
              <a:spcBef>
                <a:spcPts val="0"/>
              </a:spcBef>
            </a:pPr>
            <a:r>
              <a:rPr lang="zh-CN" altLang="en-US" sz="1200" b="1" dirty="0">
                <a:latin typeface="楷体" panose="02010609060101010101" pitchFamily="49" charset="-122"/>
                <a:ea typeface="楷体" panose="02010609060101010101" pitchFamily="49" charset="-122"/>
              </a:rPr>
              <a:t>七</a:t>
            </a:r>
            <a:r>
              <a:rPr lang="zh-CN" altLang="en-US" sz="1200" b="1" dirty="0" smtClean="0">
                <a:latin typeface="楷体" panose="02010609060101010101" pitchFamily="49" charset="-122"/>
                <a:ea typeface="楷体" panose="02010609060101010101" pitchFamily="49" charset="-122"/>
              </a:rPr>
              <a:t>、</a:t>
            </a:r>
            <a:r>
              <a:rPr lang="zh-CN" altLang="en-US" sz="1200" b="1" dirty="0">
                <a:latin typeface="楷体" panose="02010609060101010101" pitchFamily="49" charset="-122"/>
                <a:ea typeface="楷体" panose="02010609060101010101" pitchFamily="49" charset="-122"/>
              </a:rPr>
              <a:t>强化管线行业主管部门的管线安全运行监管责任</a:t>
            </a:r>
            <a:r>
              <a:rPr lang="en-US" altLang="zh-CN" sz="1200" b="1" dirty="0" smtClean="0">
                <a:latin typeface="楷体" panose="02010609060101010101" pitchFamily="49" charset="-122"/>
                <a:ea typeface="楷体" panose="02010609060101010101" pitchFamily="49" charset="-122"/>
              </a:rPr>
              <a:t>。</a:t>
            </a:r>
            <a:r>
              <a:rPr lang="zh-CN" altLang="en-US" sz="1200" dirty="0">
                <a:latin typeface="楷体" panose="02010609060101010101" pitchFamily="49" charset="-122"/>
                <a:ea typeface="楷体" panose="02010609060101010101" pitchFamily="49" charset="-122"/>
              </a:rPr>
              <a:t>指导督促管线权属单位落实安全管理责任，做好日常巡查和运营管理。依法查处未制定地下管线保护方案，未采取相应安全保护措施，以及因施工破坏地下管线等违法违规行为。 </a:t>
            </a:r>
            <a:endParaRPr lang="zh-CN" altLang="zh-CN" sz="1200" dirty="0">
              <a:latin typeface="楷体" panose="02010609060101010101" pitchFamily="49" charset="-122"/>
              <a:ea typeface="楷体" panose="02010609060101010101" pitchFamily="49" charset="-122"/>
            </a:endParaRPr>
          </a:p>
          <a:p>
            <a:pPr indent="360045" algn="just">
              <a:lnSpc>
                <a:spcPct val="170000"/>
              </a:lnSpc>
              <a:spcBef>
                <a:spcPts val="0"/>
              </a:spcBef>
            </a:pPr>
            <a:r>
              <a:rPr lang="en-US" altLang="zh-CN" sz="1200" dirty="0">
                <a:latin typeface="楷体" panose="02010609060101010101" pitchFamily="49" charset="-122"/>
                <a:ea typeface="楷体" panose="02010609060101010101" pitchFamily="49" charset="-122"/>
              </a:rPr>
              <a:t> </a:t>
            </a:r>
            <a:endParaRPr lang="zh-CN" altLang="zh-CN" sz="1200" dirty="0">
              <a:latin typeface="楷体" panose="02010609060101010101" pitchFamily="49" charset="-122"/>
              <a:ea typeface="楷体" panose="02010609060101010101" pitchFamily="49" charset="-122"/>
            </a:endParaRPr>
          </a:p>
          <a:p>
            <a:pPr indent="360045" algn="just">
              <a:lnSpc>
                <a:spcPct val="170000"/>
              </a:lnSpc>
              <a:spcBef>
                <a:spcPts val="0"/>
              </a:spcBef>
            </a:pPr>
            <a:endParaRPr lang="zh-CN" altLang="en-US" sz="1200" b="1" dirty="0">
              <a:latin typeface="楷体" panose="02010609060101010101" pitchFamily="49" charset="-122"/>
              <a:ea typeface="楷体" panose="02010609060101010101" pitchFamily="49" charset="-122"/>
            </a:endParaRPr>
          </a:p>
        </p:txBody>
      </p:sp>
      <p:sp>
        <p:nvSpPr>
          <p:cNvPr id="13" name="矩形 6"/>
          <p:cNvSpPr>
            <a:spLocks noChangeArrowheads="1"/>
          </p:cNvSpPr>
          <p:nvPr/>
        </p:nvSpPr>
        <p:spPr bwMode="auto">
          <a:xfrm>
            <a:off x="4612021" y="7216476"/>
            <a:ext cx="281940" cy="306705"/>
          </a:xfrm>
          <a:prstGeom prst="rect">
            <a:avLst/>
          </a:prstGeom>
          <a:noFill/>
          <a:ln w="9525">
            <a:noFill/>
            <a:miter lim="800000"/>
          </a:ln>
        </p:spPr>
        <p:txBody>
          <a:bodyPr wrap="none">
            <a:spAutoFit/>
          </a:bodyPr>
          <a:lstStyle/>
          <a:p>
            <a:r>
              <a:rPr lang="en-US" altLang="zh-CN" sz="1400" b="1" dirty="0">
                <a:latin typeface="Arial" panose="020B0604020202020204" pitchFamily="34" charset="0"/>
                <a:cs typeface="Arial" panose="020B0604020202020204" pitchFamily="34" charset="0"/>
              </a:rPr>
              <a:t>3</a:t>
            </a:r>
            <a:endParaRPr lang="en-US" altLang="zh-CN" sz="14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7561" y="179437"/>
            <a:ext cx="464762" cy="464762"/>
          </a:xfrm>
          <a:prstGeom prst="rect">
            <a:avLst/>
          </a:prstGeom>
        </p:spPr>
      </p:pic>
      <p:cxnSp>
        <p:nvCxnSpPr>
          <p:cNvPr id="7" name="直接连接符 6"/>
          <p:cNvCxnSpPr/>
          <p:nvPr/>
        </p:nvCxnSpPr>
        <p:spPr>
          <a:xfrm>
            <a:off x="935633" y="179437"/>
            <a:ext cx="0" cy="432000"/>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007641" y="272883"/>
            <a:ext cx="3888432" cy="307777"/>
          </a:xfrm>
          <a:prstGeom prst="rect">
            <a:avLst/>
          </a:prstGeom>
        </p:spPr>
        <p:txBody>
          <a:bodyPr wrap="square">
            <a:spAutoFit/>
          </a:bodyPr>
          <a:lstStyle/>
          <a:p>
            <a:r>
              <a:rPr lang="zh-CN" altLang="en-US" sz="1400" dirty="0" smtClean="0">
                <a:solidFill>
                  <a:srgbClr val="595959"/>
                </a:solidFill>
                <a:latin typeface="本墨竞圆" panose="02000000000000000000" pitchFamily="2" charset="-122"/>
                <a:ea typeface="本墨竞圆" panose="02000000000000000000" pitchFamily="2" charset="-122"/>
              </a:rPr>
              <a:t>广州市地下管线</a:t>
            </a:r>
            <a:r>
              <a:rPr lang="zh-CN" altLang="en-US" sz="1400" dirty="0">
                <a:solidFill>
                  <a:srgbClr val="595959"/>
                </a:solidFill>
                <a:latin typeface="本墨竞圆" panose="02000000000000000000" pitchFamily="2" charset="-122"/>
                <a:ea typeface="本墨竞圆" panose="02000000000000000000" pitchFamily="2" charset="-122"/>
              </a:rPr>
              <a:t>开挖及会签</a:t>
            </a:r>
            <a:r>
              <a:rPr lang="zh-CN" altLang="en-US" sz="1400" dirty="0" smtClean="0">
                <a:solidFill>
                  <a:srgbClr val="595959"/>
                </a:solidFill>
                <a:latin typeface="本墨竞圆" panose="02000000000000000000" pitchFamily="2" charset="-122"/>
                <a:ea typeface="本墨竞圆" panose="02000000000000000000" pitchFamily="2" charset="-122"/>
              </a:rPr>
              <a:t>管理系统使用手册</a:t>
            </a:r>
            <a:endParaRPr lang="zh-CN" altLang="en-US" sz="1400" dirty="0">
              <a:solidFill>
                <a:srgbClr val="595959"/>
              </a:solidFill>
              <a:latin typeface="本墨竞圆" panose="02000000000000000000" pitchFamily="2" charset="-122"/>
              <a:ea typeface="本墨竞圆" panose="02000000000000000000" pitchFamily="2" charset="-122"/>
            </a:endParaRPr>
          </a:p>
        </p:txBody>
      </p:sp>
      <p:sp>
        <p:nvSpPr>
          <p:cNvPr id="10" name="圆角矩形 9"/>
          <p:cNvSpPr/>
          <p:nvPr/>
        </p:nvSpPr>
        <p:spPr>
          <a:xfrm>
            <a:off x="1799729" y="683999"/>
            <a:ext cx="1531582" cy="35631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spcAft>
                <a:spcPts val="0"/>
              </a:spcAft>
            </a:pPr>
            <a:r>
              <a:rPr lang="en-US" altLang="zh-CN" sz="1600" dirty="0">
                <a:latin typeface="本墨竞圆" panose="02000000000000000000" pitchFamily="2" charset="-122"/>
                <a:ea typeface="本墨竞圆" panose="02000000000000000000" pitchFamily="2" charset="-122"/>
              </a:rPr>
              <a:t>01 </a:t>
            </a:r>
            <a:r>
              <a:rPr lang="zh-CN" altLang="en-US" sz="1600" dirty="0">
                <a:latin typeface="本墨竞圆" panose="02000000000000000000" pitchFamily="2" charset="-122"/>
                <a:ea typeface="本墨竞圆" panose="02000000000000000000" pitchFamily="2" charset="-122"/>
              </a:rPr>
              <a:t>系统简介</a:t>
            </a:r>
            <a:endParaRPr lang="zh-CN" altLang="en-US" sz="1600" dirty="0">
              <a:latin typeface="本墨竞圆" panose="02000000000000000000" pitchFamily="2" charset="-122"/>
              <a:ea typeface="本墨竞圆" panose="02000000000000000000" pitchFamily="2" charset="-122"/>
            </a:endParaRPr>
          </a:p>
        </p:txBody>
      </p:sp>
      <p:sp>
        <p:nvSpPr>
          <p:cNvPr id="11" name="矩形 1"/>
          <p:cNvSpPr>
            <a:spLocks noChangeArrowheads="1"/>
          </p:cNvSpPr>
          <p:nvPr/>
        </p:nvSpPr>
        <p:spPr bwMode="auto">
          <a:xfrm>
            <a:off x="431577" y="1334949"/>
            <a:ext cx="4464496" cy="4395049"/>
          </a:xfrm>
          <a:prstGeom prst="rect">
            <a:avLst/>
          </a:prstGeom>
          <a:noFill/>
          <a:ln w="9525">
            <a:noFill/>
            <a:miter lim="800000"/>
          </a:ln>
        </p:spPr>
        <p:txBody>
          <a:bodyPr wrap="square" lIns="0" tIns="0" rIns="0" bIns="0">
            <a:spAutoFit/>
          </a:bodyPr>
          <a:lstStyle/>
          <a:p>
            <a:pPr indent="360045" algn="just">
              <a:lnSpc>
                <a:spcPct val="170000"/>
              </a:lnSpc>
              <a:spcBef>
                <a:spcPts val="0"/>
              </a:spcBef>
            </a:pPr>
            <a:r>
              <a:rPr lang="zh-CN" altLang="en-US" sz="1200" b="1" dirty="0">
                <a:latin typeface="楷体" panose="02010609060101010101" pitchFamily="49" charset="-122"/>
                <a:ea typeface="楷体" panose="02010609060101010101" pitchFamily="49" charset="-122"/>
              </a:rPr>
              <a:t>八、各区政府的属地管理责任。</a:t>
            </a:r>
            <a:r>
              <a:rPr lang="zh-CN" altLang="en-US" sz="1200" dirty="0">
                <a:latin typeface="楷体" panose="02010609060101010101" pitchFamily="49" charset="-122"/>
                <a:ea typeface="楷体" panose="02010609060101010101" pitchFamily="49" charset="-122"/>
              </a:rPr>
              <a:t>各区政府负责属地的地下管线综合管理工作，加强对辖区内地下管线建设管理工作的监督检查。按照属地监管的原则，落实管线安全的属地管理责任，及时查处危及管线安全的违法行为，进一步建立健全辖区内管线安全生产监管机制。 </a:t>
            </a:r>
            <a:endParaRPr lang="zh-CN" altLang="en-US" sz="1200" dirty="0">
              <a:latin typeface="楷体" panose="02010609060101010101" pitchFamily="49" charset="-122"/>
              <a:ea typeface="楷体" panose="02010609060101010101" pitchFamily="49" charset="-122"/>
            </a:endParaRPr>
          </a:p>
          <a:p>
            <a:pPr indent="360045" algn="just">
              <a:lnSpc>
                <a:spcPct val="170000"/>
              </a:lnSpc>
              <a:spcBef>
                <a:spcPts val="0"/>
              </a:spcBef>
            </a:pPr>
            <a:r>
              <a:rPr lang="zh-CN" altLang="en-US" sz="1200" b="1" dirty="0">
                <a:latin typeface="楷体" panose="02010609060101010101" pitchFamily="49" charset="-122"/>
                <a:ea typeface="楷体" panose="02010609060101010101" pitchFamily="49" charset="-122"/>
              </a:rPr>
              <a:t>九、强化建设单位和权属单位的管线竣工测量责任。</a:t>
            </a:r>
            <a:r>
              <a:rPr lang="zh-CN" altLang="en-US" sz="1200" dirty="0">
                <a:latin typeface="楷体" panose="02010609060101010101" pitchFamily="49" charset="-122"/>
                <a:ea typeface="楷体" panose="02010609060101010101" pitchFamily="49" charset="-122"/>
              </a:rPr>
              <a:t>新建、迁改管线工程应办理建设工程规划许可证和规划条件核实意见书，委托测绘单位实施管线竣工测量，报送竣工测量成果录入广州市地下管线综合管理信息系统，对未经规划核实或经核实不符合的，建设单位不得组织竣工验收，不得办理结算。实施埋深较大的非开挖燃气、电力、油气等危险管线建设，通气、通电前应用管线探测高新技术（管线陀螺仪等）测量，保障竣工测量成果的准确性。  </a:t>
            </a:r>
            <a:endParaRPr lang="zh-CN" altLang="zh-CN" sz="1200" dirty="0">
              <a:latin typeface="楷体" panose="02010609060101010101" pitchFamily="49" charset="-122"/>
              <a:ea typeface="楷体" panose="02010609060101010101" pitchFamily="49" charset="-122"/>
            </a:endParaRPr>
          </a:p>
          <a:p>
            <a:pPr indent="360045" algn="just">
              <a:lnSpc>
                <a:spcPct val="170000"/>
              </a:lnSpc>
              <a:spcBef>
                <a:spcPts val="0"/>
              </a:spcBef>
            </a:pPr>
            <a:r>
              <a:rPr lang="en-US" altLang="zh-CN" sz="1200" dirty="0">
                <a:latin typeface="楷体" panose="02010609060101010101" pitchFamily="49" charset="-122"/>
                <a:ea typeface="楷体" panose="02010609060101010101" pitchFamily="49" charset="-122"/>
              </a:rPr>
              <a:t> </a:t>
            </a:r>
            <a:endParaRPr lang="zh-CN" altLang="zh-CN" sz="1200" dirty="0">
              <a:latin typeface="楷体" panose="02010609060101010101" pitchFamily="49" charset="-122"/>
              <a:ea typeface="楷体" panose="02010609060101010101" pitchFamily="49" charset="-122"/>
            </a:endParaRPr>
          </a:p>
          <a:p>
            <a:pPr indent="360045" algn="just">
              <a:lnSpc>
                <a:spcPct val="170000"/>
              </a:lnSpc>
              <a:spcBef>
                <a:spcPts val="0"/>
              </a:spcBef>
            </a:pPr>
            <a:endParaRPr lang="zh-CN" altLang="en-US" sz="1200" b="1" dirty="0">
              <a:latin typeface="楷体" panose="02010609060101010101" pitchFamily="49" charset="-122"/>
              <a:ea typeface="楷体" panose="02010609060101010101" pitchFamily="49" charset="-122"/>
            </a:endParaRPr>
          </a:p>
        </p:txBody>
      </p:sp>
      <p:sp>
        <p:nvSpPr>
          <p:cNvPr id="13" name="矩形 6"/>
          <p:cNvSpPr>
            <a:spLocks noChangeArrowheads="1"/>
          </p:cNvSpPr>
          <p:nvPr/>
        </p:nvSpPr>
        <p:spPr bwMode="auto">
          <a:xfrm>
            <a:off x="4612021" y="7216476"/>
            <a:ext cx="284052" cy="307777"/>
          </a:xfrm>
          <a:prstGeom prst="rect">
            <a:avLst/>
          </a:prstGeom>
          <a:noFill/>
          <a:ln w="9525">
            <a:noFill/>
            <a:miter lim="800000"/>
          </a:ln>
        </p:spPr>
        <p:txBody>
          <a:bodyPr wrap="none">
            <a:spAutoFit/>
          </a:bodyPr>
          <a:lstStyle/>
          <a:p>
            <a:r>
              <a:rPr lang="en-US" altLang="zh-CN" sz="1400" b="1" dirty="0" smtClean="0">
                <a:latin typeface="Arial" panose="020B0604020202020204" pitchFamily="34" charset="0"/>
                <a:cs typeface="Arial" panose="020B0604020202020204" pitchFamily="34" charset="0"/>
              </a:rPr>
              <a:t>4</a:t>
            </a:r>
            <a:endParaRPr lang="en-US" altLang="zh-CN" sz="14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7561" y="179437"/>
            <a:ext cx="464762" cy="464762"/>
          </a:xfrm>
          <a:prstGeom prst="rect">
            <a:avLst/>
          </a:prstGeom>
        </p:spPr>
      </p:pic>
      <p:cxnSp>
        <p:nvCxnSpPr>
          <p:cNvPr id="7" name="直接连接符 6"/>
          <p:cNvCxnSpPr/>
          <p:nvPr/>
        </p:nvCxnSpPr>
        <p:spPr>
          <a:xfrm>
            <a:off x="935633" y="179437"/>
            <a:ext cx="0" cy="432000"/>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007641" y="272883"/>
            <a:ext cx="4320009" cy="307777"/>
          </a:xfrm>
          <a:prstGeom prst="rect">
            <a:avLst/>
          </a:prstGeom>
        </p:spPr>
        <p:txBody>
          <a:bodyPr wrap="square">
            <a:spAutoFit/>
          </a:bodyPr>
          <a:lstStyle/>
          <a:p>
            <a:r>
              <a:rPr lang="zh-CN" altLang="en-US" sz="1400" dirty="0">
                <a:solidFill>
                  <a:srgbClr val="595959"/>
                </a:solidFill>
                <a:latin typeface="本墨竞圆" panose="02000000000000000000" pitchFamily="2" charset="-122"/>
                <a:ea typeface="本墨竞圆" panose="02000000000000000000" pitchFamily="2" charset="-122"/>
              </a:rPr>
              <a:t>广州市地下管线开挖及会签管理系统使用手册</a:t>
            </a:r>
            <a:endParaRPr lang="zh-CN" altLang="en-US" sz="1400" dirty="0">
              <a:solidFill>
                <a:srgbClr val="595959"/>
              </a:solidFill>
              <a:latin typeface="本墨竞圆" panose="02000000000000000000" pitchFamily="2" charset="-122"/>
              <a:ea typeface="本墨竞圆" panose="02000000000000000000" pitchFamily="2" charset="-122"/>
            </a:endParaRPr>
          </a:p>
        </p:txBody>
      </p:sp>
      <p:sp>
        <p:nvSpPr>
          <p:cNvPr id="11" name="矩形 1"/>
          <p:cNvSpPr>
            <a:spLocks noChangeArrowheads="1"/>
          </p:cNvSpPr>
          <p:nvPr/>
        </p:nvSpPr>
        <p:spPr bwMode="auto">
          <a:xfrm>
            <a:off x="431577" y="1402814"/>
            <a:ext cx="4464496" cy="5336846"/>
          </a:xfrm>
          <a:prstGeom prst="rect">
            <a:avLst/>
          </a:prstGeom>
          <a:noFill/>
          <a:ln w="9525">
            <a:noFill/>
            <a:miter lim="800000"/>
          </a:ln>
        </p:spPr>
        <p:txBody>
          <a:bodyPr wrap="square" lIns="0" tIns="0" rIns="0" bIns="0">
            <a:spAutoFit/>
          </a:bodyPr>
          <a:lstStyle/>
          <a:p>
            <a:pPr indent="360045" algn="just">
              <a:lnSpc>
                <a:spcPct val="170000"/>
              </a:lnSpc>
              <a:spcBef>
                <a:spcPts val="0"/>
              </a:spcBef>
            </a:pPr>
            <a:r>
              <a:rPr sz="1200" b="1" dirty="0">
                <a:latin typeface="楷体" panose="02010609060101010101" pitchFamily="49" charset="-122"/>
                <a:ea typeface="楷体" panose="02010609060101010101" pitchFamily="49" charset="-122"/>
              </a:rPr>
              <a:t>1.注册方式 </a:t>
            </a:r>
            <a:endParaRPr lang="en-US" sz="1200" b="1" dirty="0" smtClean="0">
              <a:latin typeface="楷体" panose="02010609060101010101" pitchFamily="49" charset="-122"/>
              <a:ea typeface="楷体" panose="02010609060101010101" pitchFamily="49" charset="-122"/>
            </a:endParaRPr>
          </a:p>
          <a:p>
            <a:pPr indent="360045" algn="just">
              <a:lnSpc>
                <a:spcPct val="170000"/>
              </a:lnSpc>
              <a:spcBef>
                <a:spcPts val="0"/>
              </a:spcBef>
            </a:pPr>
            <a:r>
              <a:rPr sz="1200" dirty="0">
                <a:latin typeface="楷体" panose="02010609060101010101" pitchFamily="49" charset="-122"/>
                <a:ea typeface="楷体" panose="02010609060101010101" pitchFamily="49" charset="-122"/>
              </a:rPr>
              <a:t>各管线权属单位与建设单位可向市地下管线建设</a:t>
            </a:r>
            <a:r>
              <a:rPr lang="zh-CN" altLang="en-US" sz="1200" dirty="0">
                <a:latin typeface="楷体" panose="02010609060101010101" pitchFamily="49" charset="-122"/>
                <a:ea typeface="楷体" panose="02010609060101010101" pitchFamily="49" charset="-122"/>
              </a:rPr>
              <a:t>事务</a:t>
            </a:r>
            <a:r>
              <a:rPr sz="1200" dirty="0">
                <a:latin typeface="楷体" panose="02010609060101010101" pitchFamily="49" charset="-122"/>
                <a:ea typeface="楷体" panose="02010609060101010101" pitchFamily="49" charset="-122"/>
              </a:rPr>
              <a:t>中心申请使用管线会签系统，将开通申请表、使用承诺书发送到联系人电子邮箱申请账号和配置权限。</a:t>
            </a:r>
            <a:r>
              <a:rPr sz="1200" dirty="0" smtClean="0">
                <a:latin typeface="楷体" panose="02010609060101010101" pitchFamily="49" charset="-122"/>
                <a:ea typeface="楷体" panose="02010609060101010101" pitchFamily="49" charset="-122"/>
              </a:rPr>
              <a:t>市地下管线建设</a:t>
            </a:r>
            <a:r>
              <a:rPr lang="zh-CN" altLang="en-US" sz="1200" dirty="0" smtClean="0">
                <a:latin typeface="楷体" panose="02010609060101010101" pitchFamily="49" charset="-122"/>
                <a:ea typeface="楷体" panose="02010609060101010101" pitchFamily="49" charset="-122"/>
              </a:rPr>
              <a:t>事务</a:t>
            </a:r>
            <a:r>
              <a:rPr sz="1200" dirty="0" smtClean="0">
                <a:latin typeface="楷体" panose="02010609060101010101" pitchFamily="49" charset="-122"/>
                <a:ea typeface="楷体" panose="02010609060101010101" pitchFamily="49" charset="-122"/>
              </a:rPr>
              <a:t>中心在收到账号申请之日4个工作小时内审核或退回补齐补正</a:t>
            </a:r>
            <a:r>
              <a:rPr sz="1200" dirty="0">
                <a:latin typeface="楷体" panose="02010609060101010101" pitchFamily="49" charset="-122"/>
                <a:ea typeface="楷体" panose="02010609060101010101" pitchFamily="49" charset="-122"/>
              </a:rPr>
              <a:t>。</a:t>
            </a:r>
            <a:endParaRPr sz="1200" dirty="0">
              <a:latin typeface="楷体" panose="02010609060101010101" pitchFamily="49" charset="-122"/>
              <a:ea typeface="楷体" panose="02010609060101010101" pitchFamily="49" charset="-122"/>
            </a:endParaRPr>
          </a:p>
          <a:p>
            <a:pPr indent="360045" algn="just">
              <a:lnSpc>
                <a:spcPct val="170000"/>
              </a:lnSpc>
              <a:spcBef>
                <a:spcPts val="0"/>
              </a:spcBef>
            </a:pPr>
            <a:r>
              <a:rPr sz="1200" b="1" dirty="0">
                <a:latin typeface="楷体" panose="02010609060101010101" pitchFamily="49" charset="-122"/>
                <a:ea typeface="楷体" panose="02010609060101010101" pitchFamily="49" charset="-122"/>
              </a:rPr>
              <a:t>2.提交资料 </a:t>
            </a:r>
            <a:endParaRPr sz="1200" b="1" dirty="0">
              <a:latin typeface="楷体" panose="02010609060101010101" pitchFamily="49" charset="-122"/>
              <a:ea typeface="楷体" panose="02010609060101010101" pitchFamily="49" charset="-122"/>
            </a:endParaRPr>
          </a:p>
          <a:p>
            <a:pPr indent="360045" algn="just">
              <a:lnSpc>
                <a:spcPct val="170000"/>
              </a:lnSpc>
              <a:spcBef>
                <a:spcPts val="0"/>
              </a:spcBef>
            </a:pPr>
            <a:r>
              <a:rPr sz="1200" dirty="0">
                <a:latin typeface="楷体" panose="02010609060101010101" pitchFamily="49" charset="-122"/>
                <a:ea typeface="楷体" panose="02010609060101010101" pitchFamily="49" charset="-122"/>
              </a:rPr>
              <a:t>（1）申请人为公民的，提交有效身份证复印件；</a:t>
            </a:r>
            <a:endParaRPr sz="1200" dirty="0">
              <a:latin typeface="楷体" panose="02010609060101010101" pitchFamily="49" charset="-122"/>
              <a:ea typeface="楷体" panose="02010609060101010101" pitchFamily="49" charset="-122"/>
            </a:endParaRPr>
          </a:p>
          <a:p>
            <a:pPr indent="360045" algn="just">
              <a:lnSpc>
                <a:spcPct val="170000"/>
              </a:lnSpc>
              <a:spcBef>
                <a:spcPts val="0"/>
              </a:spcBef>
            </a:pPr>
            <a:r>
              <a:rPr sz="1200" dirty="0">
                <a:latin typeface="楷体" panose="02010609060101010101" pitchFamily="49" charset="-122"/>
                <a:ea typeface="楷体" panose="02010609060101010101" pitchFamily="49" charset="-122"/>
              </a:rPr>
              <a:t>（2）申请人为法人的，提交《营业执照》或《事业单位法人证书》、《组织机构代码证》（以上证件请申请人对照本单位的实际提交，三选一即可）和法定代表人证明书；</a:t>
            </a:r>
            <a:endParaRPr sz="1200" dirty="0">
              <a:latin typeface="楷体" panose="02010609060101010101" pitchFamily="49" charset="-122"/>
              <a:ea typeface="楷体" panose="02010609060101010101" pitchFamily="49" charset="-122"/>
            </a:endParaRPr>
          </a:p>
          <a:p>
            <a:pPr indent="360045" algn="just">
              <a:lnSpc>
                <a:spcPct val="170000"/>
              </a:lnSpc>
              <a:spcBef>
                <a:spcPts val="0"/>
              </a:spcBef>
            </a:pPr>
            <a:r>
              <a:rPr sz="1200" dirty="0">
                <a:latin typeface="楷体" panose="02010609060101010101" pitchFamily="49" charset="-122"/>
                <a:ea typeface="楷体" panose="02010609060101010101" pitchFamily="49" charset="-122"/>
              </a:rPr>
              <a:t>（3）申请人为其他组织的，提交《组织机构代码证》，没有《组织机构代码证》的，提交该组织合法成立的文件和主要负责人身份证明书。</a:t>
            </a:r>
            <a:endParaRPr sz="1200" dirty="0">
              <a:latin typeface="楷体" panose="02010609060101010101" pitchFamily="49" charset="-122"/>
              <a:ea typeface="楷体" panose="02010609060101010101" pitchFamily="49" charset="-122"/>
            </a:endParaRPr>
          </a:p>
          <a:p>
            <a:pPr indent="360045" algn="just">
              <a:lnSpc>
                <a:spcPct val="170000"/>
              </a:lnSpc>
              <a:spcBef>
                <a:spcPts val="0"/>
              </a:spcBef>
            </a:pPr>
            <a:r>
              <a:rPr sz="1200" dirty="0">
                <a:latin typeface="楷体" panose="02010609060101010101" pitchFamily="49" charset="-122"/>
                <a:ea typeface="楷体" panose="02010609060101010101" pitchFamily="49" charset="-122"/>
              </a:rPr>
              <a:t>（4）广州市地下管线开挖及会签管理系统使用承诺书。</a:t>
            </a:r>
            <a:endParaRPr sz="1200" dirty="0">
              <a:latin typeface="楷体" panose="02010609060101010101" pitchFamily="49" charset="-122"/>
              <a:ea typeface="楷体" panose="02010609060101010101" pitchFamily="49" charset="-122"/>
            </a:endParaRPr>
          </a:p>
          <a:p>
            <a:pPr indent="360045" algn="just">
              <a:lnSpc>
                <a:spcPct val="170000"/>
              </a:lnSpc>
              <a:spcBef>
                <a:spcPts val="0"/>
              </a:spcBef>
            </a:pPr>
            <a:r>
              <a:rPr sz="1200" dirty="0">
                <a:latin typeface="楷体" panose="02010609060101010101" pitchFamily="49" charset="-122"/>
                <a:ea typeface="楷体" panose="02010609060101010101" pitchFamily="49" charset="-122"/>
              </a:rPr>
              <a:t>（5）账号申请代理人身份证件，申请人为个人的无需提供。</a:t>
            </a:r>
            <a:endParaRPr sz="1200" dirty="0">
              <a:latin typeface="楷体" panose="02010609060101010101" pitchFamily="49" charset="-122"/>
              <a:ea typeface="楷体" panose="02010609060101010101" pitchFamily="49" charset="-122"/>
            </a:endParaRPr>
          </a:p>
          <a:p>
            <a:pPr indent="360045" algn="just">
              <a:lnSpc>
                <a:spcPct val="170000"/>
              </a:lnSpc>
              <a:spcBef>
                <a:spcPts val="0"/>
              </a:spcBef>
            </a:pPr>
            <a:r>
              <a:rPr sz="1200" dirty="0">
                <a:latin typeface="楷体" panose="02010609060101010101" pitchFamily="49" charset="-122"/>
                <a:ea typeface="楷体" panose="02010609060101010101" pitchFamily="49" charset="-122"/>
              </a:rPr>
              <a:t>（6）相关材料注明申请广州市地下管线开挖及会签管理系统使用。</a:t>
            </a:r>
            <a:endParaRPr sz="1200" dirty="0">
              <a:latin typeface="楷体" panose="02010609060101010101" pitchFamily="49" charset="-122"/>
              <a:ea typeface="楷体" panose="02010609060101010101" pitchFamily="49" charset="-122"/>
            </a:endParaRPr>
          </a:p>
        </p:txBody>
      </p:sp>
      <p:sp>
        <p:nvSpPr>
          <p:cNvPr id="13" name="矩形 6"/>
          <p:cNvSpPr>
            <a:spLocks noChangeArrowheads="1"/>
          </p:cNvSpPr>
          <p:nvPr/>
        </p:nvSpPr>
        <p:spPr bwMode="auto">
          <a:xfrm>
            <a:off x="4612021" y="7216476"/>
            <a:ext cx="281940" cy="306705"/>
          </a:xfrm>
          <a:prstGeom prst="rect">
            <a:avLst/>
          </a:prstGeom>
          <a:noFill/>
          <a:ln w="9525">
            <a:noFill/>
            <a:miter lim="800000"/>
          </a:ln>
        </p:spPr>
        <p:txBody>
          <a:bodyPr wrap="none">
            <a:spAutoFit/>
          </a:bodyPr>
          <a:lstStyle/>
          <a:p>
            <a:r>
              <a:rPr lang="en-US" altLang="zh-CN" sz="1400" b="1" dirty="0" smtClean="0">
                <a:latin typeface="Arial" panose="020B0604020202020204" pitchFamily="34" charset="0"/>
                <a:cs typeface="Arial" panose="020B0604020202020204" pitchFamily="34" charset="0"/>
              </a:rPr>
              <a:t>5</a:t>
            </a:r>
            <a:endParaRPr lang="en-US" altLang="zh-CN" sz="1400" b="1" dirty="0">
              <a:latin typeface="Arial" panose="020B0604020202020204" pitchFamily="34" charset="0"/>
              <a:cs typeface="Arial" panose="020B0604020202020204" pitchFamily="34" charset="0"/>
            </a:endParaRPr>
          </a:p>
        </p:txBody>
      </p:sp>
      <p:sp>
        <p:nvSpPr>
          <p:cNvPr id="15" name="圆角矩形 14"/>
          <p:cNvSpPr/>
          <p:nvPr/>
        </p:nvSpPr>
        <p:spPr>
          <a:xfrm>
            <a:off x="1799729" y="827509"/>
            <a:ext cx="1533600" cy="35631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spcAft>
                <a:spcPts val="0"/>
              </a:spcAft>
            </a:pPr>
            <a:r>
              <a:rPr lang="en-US" altLang="zh-CN" sz="1600" dirty="0">
                <a:latin typeface="本墨竞圆" panose="02000000000000000000" pitchFamily="2" charset="-122"/>
                <a:ea typeface="本墨竞圆" panose="02000000000000000000" pitchFamily="2" charset="-122"/>
              </a:rPr>
              <a:t>02 </a:t>
            </a:r>
            <a:r>
              <a:rPr lang="zh-CN" altLang="en-US" sz="1600" dirty="0">
                <a:latin typeface="本墨竞圆" panose="02000000000000000000" pitchFamily="2" charset="-122"/>
                <a:ea typeface="本墨竞圆" panose="02000000000000000000" pitchFamily="2" charset="-122"/>
              </a:rPr>
              <a:t>申请注册</a:t>
            </a:r>
            <a:endParaRPr lang="zh-CN" altLang="en-US" sz="1600" dirty="0">
              <a:latin typeface="本墨竞圆" panose="02000000000000000000" pitchFamily="2" charset="-122"/>
              <a:ea typeface="本墨竞圆" panose="02000000000000000000"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7561" y="179437"/>
            <a:ext cx="464762" cy="464762"/>
          </a:xfrm>
          <a:prstGeom prst="rect">
            <a:avLst/>
          </a:prstGeom>
        </p:spPr>
      </p:pic>
      <p:cxnSp>
        <p:nvCxnSpPr>
          <p:cNvPr id="7" name="直接连接符 6"/>
          <p:cNvCxnSpPr/>
          <p:nvPr/>
        </p:nvCxnSpPr>
        <p:spPr>
          <a:xfrm>
            <a:off x="935633" y="179437"/>
            <a:ext cx="0" cy="432000"/>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007641" y="272883"/>
            <a:ext cx="4320009" cy="307777"/>
          </a:xfrm>
          <a:prstGeom prst="rect">
            <a:avLst/>
          </a:prstGeom>
        </p:spPr>
        <p:txBody>
          <a:bodyPr wrap="square">
            <a:spAutoFit/>
          </a:bodyPr>
          <a:lstStyle/>
          <a:p>
            <a:r>
              <a:rPr lang="zh-CN" altLang="en-US" sz="1400" dirty="0">
                <a:solidFill>
                  <a:srgbClr val="595959"/>
                </a:solidFill>
                <a:latin typeface="本墨竞圆" panose="02000000000000000000" pitchFamily="2" charset="-122"/>
                <a:ea typeface="本墨竞圆" panose="02000000000000000000" pitchFamily="2" charset="-122"/>
              </a:rPr>
              <a:t>广州市地下管线开挖及会签管理系统使用手册</a:t>
            </a:r>
            <a:endParaRPr lang="zh-CN" altLang="en-US" sz="1400" dirty="0">
              <a:solidFill>
                <a:srgbClr val="595959"/>
              </a:solidFill>
              <a:latin typeface="本墨竞圆" panose="02000000000000000000" pitchFamily="2" charset="-122"/>
              <a:ea typeface="本墨竞圆" panose="02000000000000000000" pitchFamily="2" charset="-122"/>
            </a:endParaRPr>
          </a:p>
        </p:txBody>
      </p:sp>
      <p:sp>
        <p:nvSpPr>
          <p:cNvPr id="11" name="矩形 1"/>
          <p:cNvSpPr>
            <a:spLocks noChangeArrowheads="1"/>
          </p:cNvSpPr>
          <p:nvPr/>
        </p:nvSpPr>
        <p:spPr bwMode="auto">
          <a:xfrm>
            <a:off x="359569" y="1115541"/>
            <a:ext cx="4608512" cy="3139321"/>
          </a:xfrm>
          <a:prstGeom prst="rect">
            <a:avLst/>
          </a:prstGeom>
          <a:noFill/>
          <a:ln w="9525">
            <a:noFill/>
            <a:miter lim="800000"/>
          </a:ln>
        </p:spPr>
        <p:txBody>
          <a:bodyPr wrap="square" lIns="0" tIns="0" rIns="0" bIns="0">
            <a:spAutoFit/>
          </a:bodyPr>
          <a:lstStyle/>
          <a:p>
            <a:pPr indent="360045" algn="just">
              <a:lnSpc>
                <a:spcPct val="170000"/>
              </a:lnSpc>
              <a:spcBef>
                <a:spcPts val="0"/>
              </a:spcBef>
            </a:pPr>
            <a:r>
              <a:rPr sz="1200" b="1" dirty="0">
                <a:latin typeface="楷体" panose="02010609060101010101" pitchFamily="49" charset="-122"/>
                <a:ea typeface="楷体" panose="02010609060101010101" pitchFamily="49" charset="-122"/>
              </a:rPr>
              <a:t>1.会签流程 </a:t>
            </a:r>
            <a:endParaRPr sz="1200" b="1" dirty="0">
              <a:latin typeface="楷体" panose="02010609060101010101" pitchFamily="49" charset="-122"/>
              <a:ea typeface="楷体" panose="02010609060101010101" pitchFamily="49" charset="-122"/>
            </a:endParaRPr>
          </a:p>
          <a:p>
            <a:pPr indent="360045" algn="just">
              <a:lnSpc>
                <a:spcPct val="170000"/>
              </a:lnSpc>
              <a:spcBef>
                <a:spcPts val="0"/>
              </a:spcBef>
            </a:pPr>
            <a:r>
              <a:rPr sz="1200" dirty="0">
                <a:latin typeface="楷体" panose="02010609060101010101" pitchFamily="49" charset="-122"/>
                <a:ea typeface="楷体" panose="02010609060101010101" pitchFamily="49" charset="-122"/>
              </a:rPr>
              <a:t>（1）由申请人在系统新建征求意见项目，填写征求意见表（直接在系统页面填写），上传相关材料，发送至各相关管线权属单位。 </a:t>
            </a:r>
            <a:endParaRPr sz="1200" dirty="0">
              <a:latin typeface="楷体" panose="02010609060101010101" pitchFamily="49" charset="-122"/>
              <a:ea typeface="楷体" panose="02010609060101010101" pitchFamily="49" charset="-122"/>
            </a:endParaRPr>
          </a:p>
          <a:p>
            <a:pPr indent="360045" algn="just">
              <a:lnSpc>
                <a:spcPct val="170000"/>
              </a:lnSpc>
              <a:spcBef>
                <a:spcPts val="0"/>
              </a:spcBef>
            </a:pPr>
            <a:r>
              <a:rPr sz="1200" dirty="0">
                <a:latin typeface="楷体" panose="02010609060101010101" pitchFamily="49" charset="-122"/>
                <a:ea typeface="楷体" panose="02010609060101010101" pitchFamily="49" charset="-122"/>
              </a:rPr>
              <a:t>（2）各管线权属单位收到申请后，发现资料不齐全的，</a:t>
            </a:r>
            <a:r>
              <a:rPr sz="1200" dirty="0" smtClean="0">
                <a:latin typeface="楷体" panose="02010609060101010101" pitchFamily="49" charset="-122"/>
                <a:ea typeface="楷体" panose="02010609060101010101" pitchFamily="49" charset="-122"/>
              </a:rPr>
              <a:t>于2个工作日内一次性说明理由退回申请人</a:t>
            </a:r>
            <a:r>
              <a:rPr sz="1200" dirty="0">
                <a:latin typeface="楷体" panose="02010609060101010101" pitchFamily="49" charset="-122"/>
                <a:ea typeface="楷体" panose="02010609060101010101" pitchFamily="49" charset="-122"/>
              </a:rPr>
              <a:t>，由申请人补齐补正材料；资料齐全的，</a:t>
            </a:r>
            <a:r>
              <a:rPr sz="1200" dirty="0" smtClean="0">
                <a:latin typeface="楷体" panose="02010609060101010101" pitchFamily="49" charset="-122"/>
                <a:ea typeface="楷体" panose="02010609060101010101" pitchFamily="49" charset="-122"/>
              </a:rPr>
              <a:t>于5个工作日内在平台内回复意见</a:t>
            </a:r>
            <a:r>
              <a:rPr sz="1200" dirty="0">
                <a:latin typeface="楷体" panose="02010609060101010101" pitchFamily="49" charset="-122"/>
                <a:ea typeface="楷体" panose="02010609060101010101" pitchFamily="49" charset="-122"/>
              </a:rPr>
              <a:t>；因故确需延期回复的，</a:t>
            </a:r>
            <a:r>
              <a:rPr sz="1200" dirty="0" smtClean="0">
                <a:latin typeface="楷体" panose="02010609060101010101" pitchFamily="49" charset="-122"/>
                <a:ea typeface="楷体" panose="02010609060101010101" pitchFamily="49" charset="-122"/>
              </a:rPr>
              <a:t>需在时限最后2个工作日前在平台上向市地下管线建设</a:t>
            </a:r>
            <a:r>
              <a:rPr lang="zh-CN" altLang="en-US" sz="1200" dirty="0" smtClean="0">
                <a:latin typeface="楷体" panose="02010609060101010101" pitchFamily="49" charset="-122"/>
                <a:ea typeface="楷体" panose="02010609060101010101" pitchFamily="49" charset="-122"/>
              </a:rPr>
              <a:t>事务</a:t>
            </a:r>
            <a:r>
              <a:rPr sz="1200" dirty="0" err="1" smtClean="0">
                <a:latin typeface="楷体" panose="02010609060101010101" pitchFamily="49" charset="-122"/>
                <a:ea typeface="楷体" panose="02010609060101010101" pitchFamily="49" charset="-122"/>
              </a:rPr>
              <a:t>中心提出延期回复申请</a:t>
            </a:r>
            <a:r>
              <a:rPr sz="1200" dirty="0" err="1">
                <a:latin typeface="楷体" panose="02010609060101010101" pitchFamily="49" charset="-122"/>
                <a:ea typeface="楷体" panose="02010609060101010101" pitchFamily="49" charset="-122"/>
              </a:rPr>
              <a:t>（逾期不可申请延期</a:t>
            </a:r>
            <a:r>
              <a:rPr sz="1200" dirty="0">
                <a:latin typeface="楷体" panose="02010609060101010101" pitchFamily="49" charset="-122"/>
                <a:ea typeface="楷体" panose="02010609060101010101" pitchFamily="49" charset="-122"/>
              </a:rPr>
              <a:t>），</a:t>
            </a:r>
            <a:r>
              <a:rPr sz="1200" dirty="0" err="1">
                <a:latin typeface="楷体" panose="02010609060101010101" pitchFamily="49" charset="-122"/>
                <a:ea typeface="楷体" panose="02010609060101010101" pitchFamily="49" charset="-122"/>
              </a:rPr>
              <a:t>并说明理由，</a:t>
            </a:r>
            <a:r>
              <a:rPr sz="1200" dirty="0" err="1" smtClean="0">
                <a:latin typeface="楷体" panose="02010609060101010101" pitchFamily="49" charset="-122"/>
                <a:ea typeface="楷体" panose="02010609060101010101" pitchFamily="49" charset="-122"/>
              </a:rPr>
              <a:t>市地下管线建设</a:t>
            </a:r>
            <a:r>
              <a:rPr lang="zh-CN" altLang="en-US" sz="1200" dirty="0" smtClean="0">
                <a:latin typeface="楷体" panose="02010609060101010101" pitchFamily="49" charset="-122"/>
                <a:ea typeface="楷体" panose="02010609060101010101" pitchFamily="49" charset="-122"/>
              </a:rPr>
              <a:t>事务</a:t>
            </a:r>
            <a:r>
              <a:rPr sz="1200" dirty="0" smtClean="0">
                <a:latin typeface="楷体" panose="02010609060101010101" pitchFamily="49" charset="-122"/>
                <a:ea typeface="楷体" panose="02010609060101010101" pitchFamily="49" charset="-122"/>
              </a:rPr>
              <a:t>中心不同意延期的仍按原时效</a:t>
            </a:r>
            <a:r>
              <a:rPr sz="1200" dirty="0">
                <a:latin typeface="楷体" panose="02010609060101010101" pitchFamily="49" charset="-122"/>
                <a:ea typeface="楷体" panose="02010609060101010101" pitchFamily="49" charset="-122"/>
              </a:rPr>
              <a:t>，同意延期的，</a:t>
            </a:r>
            <a:r>
              <a:rPr sz="1200" dirty="0" smtClean="0">
                <a:latin typeface="楷体" panose="02010609060101010101" pitchFamily="49" charset="-122"/>
                <a:ea typeface="楷体" panose="02010609060101010101" pitchFamily="49" charset="-122"/>
              </a:rPr>
              <a:t>可延长至10个工作日内答复意见</a:t>
            </a:r>
            <a:r>
              <a:rPr sz="1200" dirty="0">
                <a:latin typeface="楷体" panose="02010609060101010101" pitchFamily="49" charset="-122"/>
                <a:ea typeface="楷体" panose="02010609060101010101" pitchFamily="49" charset="-122"/>
              </a:rPr>
              <a:t>。</a:t>
            </a:r>
            <a:endParaRPr sz="1200" dirty="0">
              <a:latin typeface="楷体" panose="02010609060101010101" pitchFamily="49" charset="-122"/>
              <a:ea typeface="楷体" panose="02010609060101010101" pitchFamily="49" charset="-122"/>
            </a:endParaRPr>
          </a:p>
        </p:txBody>
      </p:sp>
      <p:sp>
        <p:nvSpPr>
          <p:cNvPr id="13" name="矩形 6"/>
          <p:cNvSpPr>
            <a:spLocks noChangeArrowheads="1"/>
          </p:cNvSpPr>
          <p:nvPr/>
        </p:nvSpPr>
        <p:spPr bwMode="auto">
          <a:xfrm>
            <a:off x="4612021" y="7216476"/>
            <a:ext cx="281940" cy="306705"/>
          </a:xfrm>
          <a:prstGeom prst="rect">
            <a:avLst/>
          </a:prstGeom>
          <a:noFill/>
          <a:ln w="9525">
            <a:noFill/>
            <a:miter lim="800000"/>
          </a:ln>
        </p:spPr>
        <p:txBody>
          <a:bodyPr wrap="none">
            <a:spAutoFit/>
          </a:bodyPr>
          <a:lstStyle/>
          <a:p>
            <a:r>
              <a:rPr lang="en-US" altLang="zh-CN" sz="1400" b="1" dirty="0" smtClean="0">
                <a:latin typeface="Arial" panose="020B0604020202020204" pitchFamily="34" charset="0"/>
                <a:cs typeface="Arial" panose="020B0604020202020204" pitchFamily="34" charset="0"/>
              </a:rPr>
              <a:t>6</a:t>
            </a:r>
            <a:endParaRPr lang="en-US" altLang="zh-CN" sz="1400" b="1" dirty="0">
              <a:latin typeface="Arial" panose="020B0604020202020204" pitchFamily="34" charset="0"/>
              <a:cs typeface="Arial" panose="020B0604020202020204" pitchFamily="34" charset="0"/>
            </a:endParaRPr>
          </a:p>
        </p:txBody>
      </p:sp>
      <p:sp>
        <p:nvSpPr>
          <p:cNvPr id="15" name="圆角矩形 14"/>
          <p:cNvSpPr/>
          <p:nvPr/>
        </p:nvSpPr>
        <p:spPr>
          <a:xfrm>
            <a:off x="1799729" y="755501"/>
            <a:ext cx="1533600" cy="35631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spcAft>
                <a:spcPts val="0"/>
              </a:spcAft>
            </a:pPr>
            <a:r>
              <a:rPr lang="en-US" altLang="zh-CN" sz="1600" dirty="0">
                <a:latin typeface="本墨竞圆" panose="02000000000000000000" pitchFamily="2" charset="-122"/>
                <a:ea typeface="本墨竞圆" panose="02000000000000000000" pitchFamily="2" charset="-122"/>
              </a:rPr>
              <a:t>03 意见会签</a:t>
            </a:r>
            <a:endParaRPr lang="en-US" altLang="zh-CN" sz="1600" dirty="0">
              <a:latin typeface="本墨竞圆" panose="02000000000000000000" pitchFamily="2" charset="-122"/>
              <a:ea typeface="本墨竞圆" panose="02000000000000000000" pitchFamily="2" charset="-122"/>
            </a:endParaRPr>
          </a:p>
        </p:txBody>
      </p:sp>
      <p:sp>
        <p:nvSpPr>
          <p:cNvPr id="9" name="矩形 1"/>
          <p:cNvSpPr>
            <a:spLocks noChangeArrowheads="1"/>
          </p:cNvSpPr>
          <p:nvPr/>
        </p:nvSpPr>
        <p:spPr bwMode="auto">
          <a:xfrm>
            <a:off x="334281" y="4211885"/>
            <a:ext cx="4633800" cy="3139321"/>
          </a:xfrm>
          <a:prstGeom prst="rect">
            <a:avLst/>
          </a:prstGeom>
          <a:noFill/>
          <a:ln w="9525">
            <a:noFill/>
            <a:miter lim="800000"/>
          </a:ln>
        </p:spPr>
        <p:txBody>
          <a:bodyPr wrap="square" lIns="0" tIns="0" rIns="0" bIns="0">
            <a:spAutoFit/>
          </a:bodyPr>
          <a:lstStyle/>
          <a:p>
            <a:pPr indent="360045" algn="just">
              <a:lnSpc>
                <a:spcPct val="170000"/>
              </a:lnSpc>
              <a:spcBef>
                <a:spcPts val="0"/>
              </a:spcBef>
            </a:pPr>
            <a:r>
              <a:rPr sz="1200" b="1" dirty="0">
                <a:latin typeface="楷体" panose="02010609060101010101" pitchFamily="49" charset="-122"/>
                <a:ea typeface="楷体" panose="02010609060101010101" pitchFamily="49" charset="-122"/>
              </a:rPr>
              <a:t>2.提交材料 </a:t>
            </a:r>
            <a:endParaRPr sz="1200" b="1" dirty="0">
              <a:latin typeface="楷体" panose="02010609060101010101" pitchFamily="49" charset="-122"/>
              <a:ea typeface="楷体" panose="02010609060101010101" pitchFamily="49" charset="-122"/>
            </a:endParaRPr>
          </a:p>
          <a:p>
            <a:pPr indent="360045" algn="just">
              <a:lnSpc>
                <a:spcPct val="170000"/>
              </a:lnSpc>
              <a:spcBef>
                <a:spcPts val="0"/>
              </a:spcBef>
            </a:pPr>
            <a:r>
              <a:rPr sz="1200" dirty="0">
                <a:latin typeface="楷体" panose="02010609060101010101" pitchFamily="49" charset="-122"/>
                <a:ea typeface="楷体" panose="02010609060101010101" pitchFamily="49" charset="-122"/>
              </a:rPr>
              <a:t>（1）项目勘察阶段：</a:t>
            </a:r>
            <a:endParaRPr sz="1200" dirty="0">
              <a:latin typeface="楷体" panose="02010609060101010101" pitchFamily="49" charset="-122"/>
              <a:ea typeface="楷体" panose="02010609060101010101" pitchFamily="49" charset="-122"/>
            </a:endParaRPr>
          </a:p>
          <a:p>
            <a:pPr indent="360045" algn="just">
              <a:lnSpc>
                <a:spcPct val="170000"/>
              </a:lnSpc>
              <a:spcBef>
                <a:spcPts val="0"/>
              </a:spcBef>
            </a:pPr>
            <a:r>
              <a:rPr lang="en-US" sz="1200" dirty="0">
                <a:latin typeface="楷体" panose="02010609060101010101" pitchFamily="49" charset="-122"/>
                <a:ea typeface="楷体" panose="02010609060101010101" pitchFamily="49" charset="-122"/>
              </a:rPr>
              <a:t>	</a:t>
            </a:r>
            <a:r>
              <a:rPr sz="1200" dirty="0">
                <a:latin typeface="楷体" panose="02010609060101010101" pitchFamily="49" charset="-122"/>
                <a:ea typeface="楷体" panose="02010609060101010101" pitchFamily="49" charset="-122"/>
              </a:rPr>
              <a:t>1.项目概况、四至图、平面图等；</a:t>
            </a:r>
            <a:endParaRPr sz="1200" dirty="0">
              <a:latin typeface="楷体" panose="02010609060101010101" pitchFamily="49" charset="-122"/>
              <a:ea typeface="楷体" panose="02010609060101010101" pitchFamily="49" charset="-122"/>
            </a:endParaRPr>
          </a:p>
          <a:p>
            <a:pPr indent="360045" algn="just">
              <a:lnSpc>
                <a:spcPct val="170000"/>
              </a:lnSpc>
              <a:spcBef>
                <a:spcPts val="0"/>
              </a:spcBef>
            </a:pPr>
            <a:r>
              <a:rPr lang="en-US" sz="1200" dirty="0">
                <a:latin typeface="楷体" panose="02010609060101010101" pitchFamily="49" charset="-122"/>
                <a:ea typeface="楷体" panose="02010609060101010101" pitchFamily="49" charset="-122"/>
              </a:rPr>
              <a:t>	</a:t>
            </a:r>
            <a:r>
              <a:rPr sz="1200" dirty="0">
                <a:latin typeface="楷体" panose="02010609060101010101" pitchFamily="49" charset="-122"/>
                <a:ea typeface="楷体" panose="02010609060101010101" pitchFamily="49" charset="-122"/>
              </a:rPr>
              <a:t>2.勘察施工方案。</a:t>
            </a:r>
            <a:endParaRPr sz="1200" dirty="0">
              <a:latin typeface="楷体" panose="02010609060101010101" pitchFamily="49" charset="-122"/>
              <a:ea typeface="楷体" panose="02010609060101010101" pitchFamily="49" charset="-122"/>
            </a:endParaRPr>
          </a:p>
          <a:p>
            <a:pPr indent="360045" algn="just">
              <a:lnSpc>
                <a:spcPct val="170000"/>
              </a:lnSpc>
              <a:spcBef>
                <a:spcPts val="0"/>
              </a:spcBef>
            </a:pPr>
            <a:r>
              <a:rPr sz="1200" dirty="0">
                <a:latin typeface="楷体" panose="02010609060101010101" pitchFamily="49" charset="-122"/>
                <a:ea typeface="楷体" panose="02010609060101010101" pitchFamily="49" charset="-122"/>
              </a:rPr>
              <a:t>（2）项目施工阶段：</a:t>
            </a:r>
            <a:endParaRPr sz="1200" dirty="0">
              <a:latin typeface="楷体" panose="02010609060101010101" pitchFamily="49" charset="-122"/>
              <a:ea typeface="楷体" panose="02010609060101010101" pitchFamily="49" charset="-122"/>
            </a:endParaRPr>
          </a:p>
          <a:p>
            <a:pPr indent="360045" algn="just">
              <a:lnSpc>
                <a:spcPct val="170000"/>
              </a:lnSpc>
              <a:spcBef>
                <a:spcPts val="0"/>
              </a:spcBef>
            </a:pPr>
            <a:r>
              <a:rPr lang="en-US" sz="1200" dirty="0">
                <a:latin typeface="楷体" panose="02010609060101010101" pitchFamily="49" charset="-122"/>
                <a:ea typeface="楷体" panose="02010609060101010101" pitchFamily="49" charset="-122"/>
              </a:rPr>
              <a:t>	</a:t>
            </a:r>
            <a:r>
              <a:rPr sz="1200" dirty="0">
                <a:latin typeface="楷体" panose="02010609060101010101" pitchFamily="49" charset="-122"/>
                <a:ea typeface="楷体" panose="02010609060101010101" pitchFamily="49" charset="-122"/>
              </a:rPr>
              <a:t>1.施工方案：明确工程概况、施工时间及开挖的具体时间、挖掘长度、宽度、深度，涉及管线保护措施、施工项目负责人、现场负责人信息及联系方式等。</a:t>
            </a:r>
            <a:endParaRPr sz="1200" dirty="0">
              <a:latin typeface="楷体" panose="02010609060101010101" pitchFamily="49" charset="-122"/>
              <a:ea typeface="楷体" panose="02010609060101010101" pitchFamily="49" charset="-122"/>
            </a:endParaRPr>
          </a:p>
          <a:p>
            <a:pPr indent="360045" algn="just">
              <a:lnSpc>
                <a:spcPct val="170000"/>
              </a:lnSpc>
              <a:spcBef>
                <a:spcPts val="0"/>
              </a:spcBef>
            </a:pPr>
            <a:r>
              <a:rPr lang="en-US" sz="1200" dirty="0">
                <a:latin typeface="楷体" panose="02010609060101010101" pitchFamily="49" charset="-122"/>
                <a:ea typeface="楷体" panose="02010609060101010101" pitchFamily="49" charset="-122"/>
              </a:rPr>
              <a:t>	</a:t>
            </a:r>
            <a:r>
              <a:rPr sz="1200" dirty="0">
                <a:latin typeface="楷体" panose="02010609060101010101" pitchFamily="49" charset="-122"/>
                <a:ea typeface="楷体" panose="02010609060101010101" pitchFamily="49" charset="-122"/>
              </a:rPr>
              <a:t>2.施工图纸：含地下结构、管线轮廓线及横、纵断面，平面采用广州城建坐标。接驳排水、出入口等小型工程，可酌情提供。</a:t>
            </a:r>
            <a:endParaRPr sz="12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7561" y="179437"/>
            <a:ext cx="464762" cy="464762"/>
          </a:xfrm>
          <a:prstGeom prst="rect">
            <a:avLst/>
          </a:prstGeom>
        </p:spPr>
      </p:pic>
      <p:cxnSp>
        <p:nvCxnSpPr>
          <p:cNvPr id="7" name="直接连接符 6"/>
          <p:cNvCxnSpPr/>
          <p:nvPr/>
        </p:nvCxnSpPr>
        <p:spPr>
          <a:xfrm>
            <a:off x="935633" y="179437"/>
            <a:ext cx="0" cy="432000"/>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007641" y="272883"/>
            <a:ext cx="4320009" cy="307777"/>
          </a:xfrm>
          <a:prstGeom prst="rect">
            <a:avLst/>
          </a:prstGeom>
        </p:spPr>
        <p:txBody>
          <a:bodyPr wrap="square">
            <a:spAutoFit/>
          </a:bodyPr>
          <a:lstStyle/>
          <a:p>
            <a:r>
              <a:rPr lang="zh-CN" altLang="en-US" sz="1400" dirty="0">
                <a:solidFill>
                  <a:srgbClr val="595959"/>
                </a:solidFill>
                <a:latin typeface="本墨竞圆" panose="02000000000000000000" pitchFamily="2" charset="-122"/>
                <a:ea typeface="本墨竞圆" panose="02000000000000000000" pitchFamily="2" charset="-122"/>
              </a:rPr>
              <a:t>广州市地下管线开挖及会签管理系统使用手册</a:t>
            </a:r>
            <a:endParaRPr lang="zh-CN" altLang="en-US" sz="1400" dirty="0">
              <a:solidFill>
                <a:srgbClr val="595959"/>
              </a:solidFill>
              <a:latin typeface="本墨竞圆" panose="02000000000000000000" pitchFamily="2" charset="-122"/>
              <a:ea typeface="本墨竞圆" panose="02000000000000000000" pitchFamily="2" charset="-122"/>
            </a:endParaRPr>
          </a:p>
        </p:txBody>
      </p:sp>
      <p:sp>
        <p:nvSpPr>
          <p:cNvPr id="11" name="矩形 1"/>
          <p:cNvSpPr>
            <a:spLocks noChangeArrowheads="1"/>
          </p:cNvSpPr>
          <p:nvPr/>
        </p:nvSpPr>
        <p:spPr bwMode="auto">
          <a:xfrm>
            <a:off x="431577" y="1187549"/>
            <a:ext cx="4464496" cy="627864"/>
          </a:xfrm>
          <a:prstGeom prst="rect">
            <a:avLst/>
          </a:prstGeom>
          <a:noFill/>
          <a:ln w="9525">
            <a:noFill/>
            <a:miter lim="800000"/>
          </a:ln>
        </p:spPr>
        <p:txBody>
          <a:bodyPr wrap="square" lIns="0" tIns="0" rIns="0" bIns="0">
            <a:spAutoFit/>
          </a:bodyPr>
          <a:lstStyle/>
          <a:p>
            <a:pPr indent="360045" algn="just">
              <a:lnSpc>
                <a:spcPct val="170000"/>
              </a:lnSpc>
              <a:spcBef>
                <a:spcPts val="0"/>
              </a:spcBef>
            </a:pPr>
            <a:r>
              <a:rPr sz="1200" b="1" dirty="0">
                <a:latin typeface="楷体" panose="02010609060101010101" pitchFamily="49" charset="-122"/>
                <a:ea typeface="楷体" panose="02010609060101010101" pitchFamily="49" charset="-122"/>
              </a:rPr>
              <a:t>1</a:t>
            </a:r>
            <a:r>
              <a:rPr sz="1200" b="1" dirty="0" smtClean="0">
                <a:latin typeface="楷体" panose="02010609060101010101" pitchFamily="49" charset="-122"/>
                <a:ea typeface="楷体" panose="02010609060101010101" pitchFamily="49" charset="-122"/>
              </a:rPr>
              <a:t>.</a:t>
            </a:r>
            <a:r>
              <a:rPr sz="1200" b="1" dirty="0" smtClean="0">
                <a:latin typeface="Times New Roman" panose="02020603050405020304" pitchFamily="18" charset="0"/>
                <a:ea typeface="楷体" panose="02010609060101010101" pitchFamily="49" charset="-122"/>
                <a:cs typeface="Times New Roman" panose="02020603050405020304" pitchFamily="18" charset="0"/>
              </a:rPr>
              <a:t>浏览器输入</a:t>
            </a:r>
            <a:r>
              <a:rPr sz="1200" b="1" dirty="0">
                <a:latin typeface="楷体" panose="02010609060101010101" pitchFamily="49" charset="-122"/>
                <a:ea typeface="楷体" panose="02010609060101010101" pitchFamily="49" charset="-122"/>
              </a:rPr>
              <a:t>：</a:t>
            </a:r>
            <a:r>
              <a:rPr sz="1200" b="1" dirty="0" smtClean="0">
                <a:latin typeface="Times New Roman" panose="02020603050405020304" pitchFamily="18" charset="0"/>
                <a:ea typeface="楷体" panose="02010609060101010101" pitchFamily="49" charset="-122"/>
                <a:cs typeface="Times New Roman" panose="02020603050405020304" pitchFamily="18" charset="0"/>
              </a:rPr>
              <a:t>http://gxhq.gzcc.gov.cn</a:t>
            </a:r>
            <a:r>
              <a:rPr lang="en-US" sz="1200" b="1" dirty="0" smtClean="0">
                <a:latin typeface="Times New Roman" panose="02020603050405020304" pitchFamily="18" charset="0"/>
                <a:ea typeface="楷体" panose="02010609060101010101" pitchFamily="49" charset="-122"/>
                <a:cs typeface="Times New Roman" panose="02020603050405020304" pitchFamily="18" charset="0"/>
              </a:rPr>
              <a:t>/gxhqweb4</a:t>
            </a:r>
            <a:r>
              <a:rPr sz="1200" dirty="0" smtClean="0">
                <a:latin typeface="楷体" panose="02010609060101010101" pitchFamily="49" charset="-122"/>
                <a:ea typeface="楷体" panose="02010609060101010101" pitchFamily="49" charset="-122"/>
              </a:rPr>
              <a:t>（建议使用Google</a:t>
            </a:r>
            <a:r>
              <a:rPr lang="zh-CN" altLang="en-US" sz="1200" dirty="0" smtClean="0">
                <a:latin typeface="楷体" panose="02010609060101010101" pitchFamily="49" charset="-122"/>
                <a:ea typeface="楷体" panose="02010609060101010101" pitchFamily="49" charset="-122"/>
              </a:rPr>
              <a:t>浏览器）</a:t>
            </a:r>
            <a:r>
              <a:rPr sz="1200" dirty="0" smtClean="0">
                <a:latin typeface="楷体" panose="02010609060101010101" pitchFamily="49" charset="-122"/>
                <a:ea typeface="楷体" panose="02010609060101010101" pitchFamily="49" charset="-122"/>
              </a:rPr>
              <a:t>，</a:t>
            </a:r>
            <a:r>
              <a:rPr lang="zh-CN" altLang="en-US" sz="1200" dirty="0" smtClean="0">
                <a:latin typeface="楷体" panose="02010609060101010101" pitchFamily="49" charset="-122"/>
                <a:ea typeface="楷体" panose="02010609060101010101" pitchFamily="49" charset="-122"/>
              </a:rPr>
              <a:t>可在登录页面顶端</a:t>
            </a:r>
            <a:r>
              <a:rPr sz="1200" dirty="0" smtClean="0">
                <a:latin typeface="楷体" panose="02010609060101010101" pitchFamily="49" charset="-122"/>
                <a:ea typeface="楷体" panose="02010609060101010101" pitchFamily="49" charset="-122"/>
              </a:rPr>
              <a:t>下载</a:t>
            </a:r>
            <a:r>
              <a:rPr lang="zh-CN" altLang="en-US" sz="1200" dirty="0" smtClean="0">
                <a:latin typeface="楷体" panose="02010609060101010101" pitchFamily="49" charset="-122"/>
                <a:ea typeface="楷体" panose="02010609060101010101" pitchFamily="49" charset="-122"/>
              </a:rPr>
              <a:t>本系统相关使用说明。</a:t>
            </a:r>
            <a:endParaRPr sz="1200" dirty="0">
              <a:latin typeface="楷体" panose="02010609060101010101" pitchFamily="49" charset="-122"/>
              <a:ea typeface="楷体" panose="02010609060101010101" pitchFamily="49" charset="-122"/>
            </a:endParaRPr>
          </a:p>
        </p:txBody>
      </p:sp>
      <p:sp>
        <p:nvSpPr>
          <p:cNvPr id="13" name="矩形 6"/>
          <p:cNvSpPr>
            <a:spLocks noChangeArrowheads="1"/>
          </p:cNvSpPr>
          <p:nvPr/>
        </p:nvSpPr>
        <p:spPr bwMode="auto">
          <a:xfrm>
            <a:off x="4612021" y="7216476"/>
            <a:ext cx="284052" cy="307777"/>
          </a:xfrm>
          <a:prstGeom prst="rect">
            <a:avLst/>
          </a:prstGeom>
          <a:noFill/>
          <a:ln w="9525">
            <a:noFill/>
            <a:miter lim="800000"/>
          </a:ln>
        </p:spPr>
        <p:txBody>
          <a:bodyPr wrap="none">
            <a:spAutoFit/>
          </a:bodyPr>
          <a:lstStyle/>
          <a:p>
            <a:r>
              <a:rPr lang="en-US" altLang="zh-CN" sz="1400" b="1" dirty="0" smtClean="0">
                <a:latin typeface="Arial" panose="020B0604020202020204" pitchFamily="34" charset="0"/>
                <a:cs typeface="Arial" panose="020B0604020202020204" pitchFamily="34" charset="0"/>
              </a:rPr>
              <a:t>7</a:t>
            </a:r>
            <a:endParaRPr lang="en-US" altLang="zh-CN" sz="1400" b="1" dirty="0">
              <a:latin typeface="Arial" panose="020B0604020202020204" pitchFamily="34" charset="0"/>
              <a:cs typeface="Arial" panose="020B0604020202020204" pitchFamily="34" charset="0"/>
            </a:endParaRPr>
          </a:p>
        </p:txBody>
      </p:sp>
      <p:sp>
        <p:nvSpPr>
          <p:cNvPr id="15" name="圆角矩形 14"/>
          <p:cNvSpPr/>
          <p:nvPr/>
        </p:nvSpPr>
        <p:spPr>
          <a:xfrm>
            <a:off x="1799729" y="827509"/>
            <a:ext cx="1533600" cy="35631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spcAft>
                <a:spcPts val="0"/>
              </a:spcAft>
            </a:pPr>
            <a:r>
              <a:rPr lang="en-US" altLang="zh-CN" sz="1600" dirty="0">
                <a:latin typeface="本墨竞圆" panose="02000000000000000000" pitchFamily="2" charset="-122"/>
                <a:ea typeface="本墨竞圆" panose="02000000000000000000" pitchFamily="2" charset="-122"/>
              </a:rPr>
              <a:t>04 </a:t>
            </a:r>
            <a:r>
              <a:rPr lang="zh-CN" altLang="en-US" sz="1600" dirty="0">
                <a:latin typeface="本墨竞圆" panose="02000000000000000000" pitchFamily="2" charset="-122"/>
                <a:ea typeface="本墨竞圆" panose="02000000000000000000" pitchFamily="2" charset="-122"/>
              </a:rPr>
              <a:t>用户登录</a:t>
            </a:r>
            <a:endParaRPr lang="zh-CN" altLang="en-US" sz="1600" dirty="0">
              <a:latin typeface="本墨竞圆" panose="02000000000000000000" pitchFamily="2" charset="-122"/>
              <a:ea typeface="本墨竞圆" panose="02000000000000000000" pitchFamily="2" charset="-122"/>
            </a:endParaRPr>
          </a:p>
        </p:txBody>
      </p:sp>
      <p:pic>
        <p:nvPicPr>
          <p:cNvPr id="4" name="图片 3"/>
          <p:cNvPicPr>
            <a:picLocks noChangeAspect="1"/>
          </p:cNvPicPr>
          <p:nvPr/>
        </p:nvPicPr>
        <p:blipFill>
          <a:blip r:embed="rId2"/>
          <a:srcRect b="3253"/>
          <a:stretch>
            <a:fillRect/>
          </a:stretch>
        </p:blipFill>
        <p:spPr>
          <a:xfrm>
            <a:off x="536522" y="1885907"/>
            <a:ext cx="4143527" cy="1957902"/>
          </a:xfrm>
          <a:prstGeom prst="rect">
            <a:avLst/>
          </a:prstGeom>
        </p:spPr>
      </p:pic>
      <p:sp>
        <p:nvSpPr>
          <p:cNvPr id="12" name="圆角矩形 11"/>
          <p:cNvSpPr/>
          <p:nvPr/>
        </p:nvSpPr>
        <p:spPr>
          <a:xfrm>
            <a:off x="1799729" y="3855574"/>
            <a:ext cx="1533600" cy="35631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spcAft>
                <a:spcPts val="0"/>
              </a:spcAft>
            </a:pPr>
            <a:r>
              <a:rPr lang="en-US" altLang="zh-CN" sz="1600" dirty="0">
                <a:latin typeface="本墨竞圆" panose="02000000000000000000" pitchFamily="2" charset="-122"/>
                <a:ea typeface="本墨竞圆" panose="02000000000000000000" pitchFamily="2" charset="-122"/>
              </a:rPr>
              <a:t>05 </a:t>
            </a:r>
            <a:r>
              <a:rPr lang="zh-CN" altLang="en-US" sz="1600" dirty="0">
                <a:latin typeface="本墨竞圆" panose="02000000000000000000" pitchFamily="2" charset="-122"/>
                <a:ea typeface="本墨竞圆" panose="02000000000000000000" pitchFamily="2" charset="-122"/>
              </a:rPr>
              <a:t>会签查询</a:t>
            </a:r>
            <a:endParaRPr lang="zh-CN" altLang="en-US" sz="1600" dirty="0">
              <a:latin typeface="本墨竞圆" panose="02000000000000000000" pitchFamily="2" charset="-122"/>
              <a:ea typeface="本墨竞圆" panose="02000000000000000000" pitchFamily="2" charset="-122"/>
            </a:endParaRPr>
          </a:p>
        </p:txBody>
      </p:sp>
      <p:sp>
        <p:nvSpPr>
          <p:cNvPr id="16" name="矩形 1"/>
          <p:cNvSpPr>
            <a:spLocks noChangeArrowheads="1"/>
          </p:cNvSpPr>
          <p:nvPr/>
        </p:nvSpPr>
        <p:spPr bwMode="auto">
          <a:xfrm>
            <a:off x="387350" y="4283893"/>
            <a:ext cx="4464496" cy="941796"/>
          </a:xfrm>
          <a:prstGeom prst="rect">
            <a:avLst/>
          </a:prstGeom>
          <a:noFill/>
          <a:ln w="9525">
            <a:noFill/>
            <a:miter lim="800000"/>
          </a:ln>
        </p:spPr>
        <p:txBody>
          <a:bodyPr wrap="square" lIns="0" tIns="0" rIns="0" bIns="0">
            <a:spAutoFit/>
          </a:bodyPr>
          <a:lstStyle/>
          <a:p>
            <a:pPr indent="360045" algn="just">
              <a:lnSpc>
                <a:spcPct val="170000"/>
              </a:lnSpc>
              <a:spcBef>
                <a:spcPts val="0"/>
              </a:spcBef>
            </a:pPr>
            <a:r>
              <a:rPr lang="en-US" altLang="zh-CN" sz="1200" b="1" dirty="0" smtClean="0">
                <a:latin typeface="楷体" panose="02010609060101010101" pitchFamily="49" charset="-122"/>
                <a:ea typeface="楷体" panose="02010609060101010101" pitchFamily="49" charset="-122"/>
              </a:rPr>
              <a:t>2</a:t>
            </a:r>
            <a:r>
              <a:rPr lang="zh-CN" sz="1200" b="1" dirty="0" smtClean="0">
                <a:latin typeface="楷体" panose="02010609060101010101" pitchFamily="49" charset="-122"/>
                <a:ea typeface="楷体" panose="02010609060101010101" pitchFamily="49" charset="-122"/>
              </a:rPr>
              <a:t>.会签</a:t>
            </a:r>
            <a:r>
              <a:rPr lang="zh-CN" sz="1200" b="1" dirty="0">
                <a:latin typeface="楷体" panose="02010609060101010101" pitchFamily="49" charset="-122"/>
                <a:ea typeface="楷体" panose="02010609060101010101" pitchFamily="49" charset="-122"/>
              </a:rPr>
              <a:t>查询：</a:t>
            </a:r>
            <a:r>
              <a:rPr lang="zh-CN" sz="1200" dirty="0">
                <a:latin typeface="楷体" panose="02010609060101010101" pitchFamily="49" charset="-122"/>
                <a:ea typeface="楷体" panose="02010609060101010101" pitchFamily="49" charset="-122"/>
              </a:rPr>
              <a:t>单击导航栏【查询统计】下的【会签查询】菜单项；选择【状态】条件、</a:t>
            </a:r>
            <a:r>
              <a:rPr lang="zh-CN" sz="1200" dirty="0" smtClean="0">
                <a:latin typeface="楷体" panose="02010609060101010101" pitchFamily="49" charset="-122"/>
                <a:ea typeface="楷体" panose="02010609060101010101" pitchFamily="49" charset="-122"/>
              </a:rPr>
              <a:t>【创建时间】</a:t>
            </a:r>
            <a:r>
              <a:rPr lang="zh-CN" sz="1200" dirty="0">
                <a:latin typeface="楷体" panose="02010609060101010101" pitchFamily="49" charset="-122"/>
                <a:ea typeface="楷体" panose="02010609060101010101" pitchFamily="49" charset="-122"/>
              </a:rPr>
              <a:t>条件、输入关键词，单击按钮，可查询经本账号办理的案件</a:t>
            </a:r>
            <a:r>
              <a:rPr lang="zh-CN" sz="1200" dirty="0" smtClean="0">
                <a:latin typeface="楷体" panose="02010609060101010101" pitchFamily="49" charset="-122"/>
                <a:ea typeface="楷体" panose="02010609060101010101" pitchFamily="49" charset="-122"/>
              </a:rPr>
              <a:t>。</a:t>
            </a:r>
            <a:endParaRPr lang="en-US" altLang="zh-CN" sz="1200" dirty="0" smtClean="0">
              <a:latin typeface="楷体" panose="02010609060101010101" pitchFamily="49" charset="-122"/>
              <a:ea typeface="楷体" panose="02010609060101010101" pitchFamily="49" charset="-122"/>
            </a:endParaRPr>
          </a:p>
        </p:txBody>
      </p:sp>
      <p:pic>
        <p:nvPicPr>
          <p:cNvPr id="17" name="图片 16"/>
          <p:cNvPicPr>
            <a:picLocks noChangeAspect="1"/>
          </p:cNvPicPr>
          <p:nvPr/>
        </p:nvPicPr>
        <p:blipFill>
          <a:blip r:embed="rId3"/>
          <a:stretch>
            <a:fillRect/>
          </a:stretch>
        </p:blipFill>
        <p:spPr>
          <a:xfrm>
            <a:off x="536522" y="5263812"/>
            <a:ext cx="4143527" cy="1821922"/>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TABLE_BEAUTIFY" val="smartTable{e60db9b1-4607-4df5-80d3-f79966bca9a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6737</Words>
  <Application>WPS 演示</Application>
  <PresentationFormat>自定义</PresentationFormat>
  <Paragraphs>454</Paragraphs>
  <Slides>27</Slides>
  <Notes>1</Notes>
  <HiddenSlides>0</HiddenSlides>
  <MMClips>0</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27</vt:i4>
      </vt:variant>
    </vt:vector>
  </HeadingPairs>
  <TitlesOfParts>
    <vt:vector size="51" baseType="lpstr">
      <vt:lpstr>Arial</vt:lpstr>
      <vt:lpstr>宋体</vt:lpstr>
      <vt:lpstr>Wingdings</vt:lpstr>
      <vt:lpstr>Calibri</vt:lpstr>
      <vt:lpstr>微软雅黑</vt:lpstr>
      <vt:lpstr>Calibri</vt:lpstr>
      <vt:lpstr>仿宋_GB2312</vt:lpstr>
      <vt:lpstr>本墨竞圆</vt:lpstr>
      <vt:lpstr>锐字云字库魏体1.0</vt:lpstr>
      <vt:lpstr>Times New Roman</vt:lpstr>
      <vt:lpstr>华文行楷</vt:lpstr>
      <vt:lpstr>楷体</vt:lpstr>
      <vt:lpstr>Arial Unicode MS</vt:lpstr>
      <vt:lpstr>等线 Light</vt:lpstr>
      <vt:lpstr>Calibri Light</vt:lpstr>
      <vt:lpstr>等线</vt:lpstr>
      <vt:lpstr>黑体</vt:lpstr>
      <vt:lpstr>方正小标宋_GBK</vt:lpstr>
      <vt:lpstr>华文楷体</vt:lpstr>
      <vt:lpstr>方正姚体</vt:lpstr>
      <vt:lpstr>华文中宋</vt:lpstr>
      <vt:lpstr>仿宋</vt:lpstr>
      <vt:lpstr>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ghy2015-015</dc:creator>
  <cp:lastModifiedBy>王锐</cp:lastModifiedBy>
  <cp:revision>718</cp:revision>
  <cp:lastPrinted>2020-06-15T05:44:00Z</cp:lastPrinted>
  <dcterms:created xsi:type="dcterms:W3CDTF">2015-08-13T08:59:00Z</dcterms:created>
  <dcterms:modified xsi:type="dcterms:W3CDTF">2022-01-07T07:21:27Z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B2950D4E14804930AAB32316789A8B47</vt:lpwstr>
  </property>
  <property fmtid="{D5CDD505-2E9C-101B-9397-08002B2CF9AE}" pid="3" name="KSOProductBuildVer">
    <vt:lpwstr>2052-11.1.0.11115</vt:lpwstr>
  </property>
</Properties>
</file>